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4" r:id="rId17"/>
    <p:sldId id="273" r:id="rId18"/>
    <p:sldId id="275" r:id="rId19"/>
    <p:sldId id="276" r:id="rId20"/>
    <p:sldId id="277" r:id="rId21"/>
    <p:sldId id="278" r:id="rId22"/>
    <p:sldId id="279" r:id="rId23"/>
    <p:sldId id="280" r:id="rId24"/>
    <p:sldId id="281" r:id="rId25"/>
    <p:sldId id="282" r:id="rId26"/>
    <p:sldId id="283" r:id="rId27"/>
    <p:sldId id="284" r:id="rId28"/>
    <p:sldId id="259" r:id="rId29"/>
  </p:sldIdLst>
  <p:sldSz cx="12192000" cy="6858000"/>
  <p:notesSz cx="6858000" cy="9144000"/>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2F4D"/>
    <a:srgbClr val="254169"/>
    <a:srgbClr val="1D4971"/>
    <a:srgbClr val="225686"/>
    <a:srgbClr val="2B6C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73" autoAdjust="0"/>
    <p:restoredTop sz="94660"/>
  </p:normalViewPr>
  <p:slideViewPr>
    <p:cSldViewPr snapToGrid="0">
      <p:cViewPr varScale="1">
        <p:scale>
          <a:sx n="84" d="100"/>
          <a:sy n="84" d="100"/>
        </p:scale>
        <p:origin x="120" y="1662"/>
      </p:cViewPr>
      <p:guideLst/>
    </p:cSldViewPr>
  </p:slideViewPr>
  <p:notesTextViewPr>
    <p:cViewPr>
      <p:scale>
        <a:sx n="1" d="1"/>
        <a:sy n="1" d="1"/>
      </p:scale>
      <p:origin x="0" y="0"/>
    </p:cViewPr>
  </p:notesTextViewPr>
  <p:notesViewPr>
    <p:cSldViewPr snapToGrid="0">
      <p:cViewPr varScale="1">
        <p:scale>
          <a:sx n="117" d="100"/>
          <a:sy n="117" d="100"/>
        </p:scale>
        <p:origin x="2460"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A94F7F-73E0-44BD-AEFC-392CA3FDC831}" type="datetimeFigureOut">
              <a:rPr lang="nl-BE" smtClean="0"/>
              <a:t>15/04/2023</a:t>
            </a:fld>
            <a:endParaRPr lang="nl-BE"/>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BE"/>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430CF-FA70-4292-B878-AFEA74AD5DAB}" type="slidenum">
              <a:rPr lang="nl-BE" smtClean="0"/>
              <a:t>‹nr.›</a:t>
            </a:fld>
            <a:endParaRPr lang="nl-BE"/>
          </a:p>
        </p:txBody>
      </p:sp>
    </p:spTree>
    <p:extLst>
      <p:ext uri="{BB962C8B-B14F-4D97-AF65-F5344CB8AC3E}">
        <p14:creationId xmlns:p14="http://schemas.microsoft.com/office/powerpoint/2010/main" val="2485592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Barlow Condensed" panose="00000506000000000000" pitchFamily="2" charset="0"/>
        <a:ea typeface="+mn-ea"/>
        <a:cs typeface="+mn-cs"/>
      </a:defRPr>
    </a:lvl1pPr>
    <a:lvl2pPr marL="457200" algn="l" defTabSz="914400" rtl="0" eaLnBrk="1" latinLnBrk="0" hangingPunct="1">
      <a:defRPr sz="1200" kern="1200">
        <a:solidFill>
          <a:schemeClr val="tx1"/>
        </a:solidFill>
        <a:latin typeface="Barlow Condensed" panose="00000506000000000000" pitchFamily="2" charset="0"/>
        <a:ea typeface="+mn-ea"/>
        <a:cs typeface="+mn-cs"/>
      </a:defRPr>
    </a:lvl2pPr>
    <a:lvl3pPr marL="914400" algn="l" defTabSz="914400" rtl="0" eaLnBrk="1" latinLnBrk="0" hangingPunct="1">
      <a:defRPr sz="1200" kern="1200">
        <a:solidFill>
          <a:schemeClr val="tx1"/>
        </a:solidFill>
        <a:latin typeface="Barlow Condensed" panose="00000506000000000000" pitchFamily="2" charset="0"/>
        <a:ea typeface="+mn-ea"/>
        <a:cs typeface="+mn-cs"/>
      </a:defRPr>
    </a:lvl3pPr>
    <a:lvl4pPr marL="1371600" algn="l" defTabSz="914400" rtl="0" eaLnBrk="1" latinLnBrk="0" hangingPunct="1">
      <a:defRPr sz="1200" kern="1200">
        <a:solidFill>
          <a:schemeClr val="tx1"/>
        </a:solidFill>
        <a:latin typeface="Barlow Condensed" panose="00000506000000000000" pitchFamily="2" charset="0"/>
        <a:ea typeface="+mn-ea"/>
        <a:cs typeface="+mn-cs"/>
      </a:defRPr>
    </a:lvl4pPr>
    <a:lvl5pPr marL="1828800" algn="l" defTabSz="914400" rtl="0" eaLnBrk="1" latinLnBrk="0" hangingPunct="1">
      <a:defRPr sz="1200" kern="1200">
        <a:solidFill>
          <a:schemeClr val="tx1"/>
        </a:solidFill>
        <a:latin typeface="Barlow Condensed" panose="00000506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In 1957 lanceerde de Sovjetunie de Spoetnik, de eerste satelliet. </a:t>
            </a:r>
            <a:endParaRPr lang="nl-BE" dirty="0"/>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3</a:t>
            </a:fld>
            <a:endParaRPr lang="nl-BE"/>
          </a:p>
        </p:txBody>
      </p:sp>
    </p:spTree>
    <p:extLst>
      <p:ext uri="{BB962C8B-B14F-4D97-AF65-F5344CB8AC3E}">
        <p14:creationId xmlns:p14="http://schemas.microsoft.com/office/powerpoint/2010/main" val="2537548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Niet alleen de technologie maar ook de functie van het ARPANET evolueerde. Hoewel het netwerk aanvankelijk gebruikt werd om computerbronnen te delen, krijgt het uitwisselen van informatie, elektronische boodschappen en wetenschappelijk </a:t>
            </a:r>
            <a:r>
              <a:rPr lang="nl-BE" dirty="0" smtClean="0"/>
              <a:t>nieuwtjes </a:t>
            </a:r>
            <a:r>
              <a:rPr lang="nl-BE" dirty="0"/>
              <a:t>tussen de verschillende universiteiten de bovenhand. Ook nu is e-mail nog een van de belangrijkste toepassingen van het internet.</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12</a:t>
            </a:fld>
            <a:endParaRPr lang="nl-BE"/>
          </a:p>
        </p:txBody>
      </p:sp>
    </p:spTree>
    <p:extLst>
      <p:ext uri="{BB962C8B-B14F-4D97-AF65-F5344CB8AC3E}">
        <p14:creationId xmlns:p14="http://schemas.microsoft.com/office/powerpoint/2010/main" val="1450276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Reeds in de jaren 1970 werd de eerste internationale verbinding tussen de </a:t>
            </a:r>
            <a:r>
              <a:rPr lang="nl-BE" dirty="0" smtClean="0"/>
              <a:t>universiteit </a:t>
            </a:r>
            <a:r>
              <a:rPr lang="nl-BE" dirty="0"/>
              <a:t>van Londen en het originele ARPANET opgezet.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13</a:t>
            </a:fld>
            <a:endParaRPr lang="nl-BE"/>
          </a:p>
        </p:txBody>
      </p:sp>
    </p:spTree>
    <p:extLst>
      <p:ext uri="{BB962C8B-B14F-4D97-AF65-F5344CB8AC3E}">
        <p14:creationId xmlns:p14="http://schemas.microsoft.com/office/powerpoint/2010/main" val="37714858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smtClean="0"/>
              <a:t>Verder </a:t>
            </a:r>
            <a:r>
              <a:rPr lang="nl-BE" dirty="0"/>
              <a:t>werden de eerste ideeën over Ethernet ontwikkeld door Bob </a:t>
            </a:r>
            <a:r>
              <a:rPr lang="nl-BE" dirty="0" err="1"/>
              <a:t>Metcalfe</a:t>
            </a:r>
            <a:r>
              <a:rPr lang="nl-BE" dirty="0"/>
              <a:t>. Ethernet groeit later uit tot het dominante toegangsprotocol voor </a:t>
            </a:r>
            <a:r>
              <a:rPr lang="nl-BE" dirty="0" smtClean="0"/>
              <a:t>computernetwerken</a:t>
            </a:r>
            <a:r>
              <a:rPr lang="nl-BE" dirty="0"/>
              <a:t>.</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14</a:t>
            </a:fld>
            <a:endParaRPr lang="nl-BE"/>
          </a:p>
        </p:txBody>
      </p:sp>
    </p:spTree>
    <p:extLst>
      <p:ext uri="{BB962C8B-B14F-4D97-AF65-F5344CB8AC3E}">
        <p14:creationId xmlns:p14="http://schemas.microsoft.com/office/powerpoint/2010/main" val="1411452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Onder impuls van ARPA werd in 1974 het eerste ontwerp van het TCP/IP-protocol </a:t>
            </a:r>
            <a:r>
              <a:rPr lang="nl-BE" dirty="0" err="1"/>
              <a:t>uit-geschreven</a:t>
            </a:r>
            <a:r>
              <a:rPr lang="nl-BE" dirty="0"/>
              <a:t> door </a:t>
            </a:r>
            <a:r>
              <a:rPr lang="nl-BE" dirty="0" err="1"/>
              <a:t>Vinton</a:t>
            </a:r>
            <a:r>
              <a:rPr lang="nl-BE" dirty="0"/>
              <a:t> </a:t>
            </a:r>
            <a:r>
              <a:rPr lang="nl-BE" dirty="0" err="1"/>
              <a:t>Cerf</a:t>
            </a:r>
            <a:r>
              <a:rPr lang="nl-BE" dirty="0"/>
              <a:t> en Robert </a:t>
            </a:r>
            <a:r>
              <a:rPr lang="nl-BE" dirty="0" err="1"/>
              <a:t>Kahn</a:t>
            </a:r>
            <a:r>
              <a:rPr lang="nl-BE" dirty="0"/>
              <a:t>. Dit protocol werd pas in 1982 door ARPA officieel erkend, maar was tegen die tijd al uitgegroeid tot het algemeen gebruikte overdrachtsprotocol. TCP/IP was zo succesvol omdat het volledig hardware-onafhankelijk was.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15</a:t>
            </a:fld>
            <a:endParaRPr lang="nl-BE"/>
          </a:p>
        </p:txBody>
      </p:sp>
    </p:spTree>
    <p:extLst>
      <p:ext uri="{BB962C8B-B14F-4D97-AF65-F5344CB8AC3E}">
        <p14:creationId xmlns:p14="http://schemas.microsoft.com/office/powerpoint/2010/main" val="3783755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TCP/IP maakte het mogelijk om het ARPANET te verbinden met allerlei andere </a:t>
            </a:r>
            <a:r>
              <a:rPr lang="nl-BE" dirty="0" smtClean="0"/>
              <a:t>netwerken</a:t>
            </a:r>
            <a:r>
              <a:rPr lang="nl-BE" dirty="0"/>
              <a:t>, zoals CSNET (Computer </a:t>
            </a:r>
            <a:r>
              <a:rPr lang="nl-BE" dirty="0" err="1"/>
              <a:t>Science</a:t>
            </a:r>
            <a:r>
              <a:rPr lang="nl-BE" dirty="0"/>
              <a:t> Network), BITNET (van de universiteiten van New York en Yale), het Europese </a:t>
            </a:r>
            <a:r>
              <a:rPr lang="nl-BE" dirty="0" err="1"/>
              <a:t>EUNet</a:t>
            </a:r>
            <a:r>
              <a:rPr lang="nl-BE" dirty="0"/>
              <a:t>, het Japanse JNET en vooral het NSFNET (National </a:t>
            </a:r>
            <a:r>
              <a:rPr lang="nl-BE" dirty="0" err="1"/>
              <a:t>Science</a:t>
            </a:r>
            <a:r>
              <a:rPr lang="nl-BE" dirty="0"/>
              <a:t> Foundation Network), dat al snel de rol van ARPANET overnam als motor achter het overkoepelende netwerk. In de loop van de jaren 1980 wordt het begrip internet steeds vaker gebruikt om dat overkoepelende netwerk aan te </a:t>
            </a:r>
            <a:r>
              <a:rPr lang="nl-BE" dirty="0" smtClean="0"/>
              <a:t>duiden</a:t>
            </a:r>
            <a:r>
              <a:rPr lang="nl-BE" dirty="0"/>
              <a:t>.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16</a:t>
            </a:fld>
            <a:endParaRPr lang="nl-BE"/>
          </a:p>
        </p:txBody>
      </p:sp>
    </p:spTree>
    <p:extLst>
      <p:ext uri="{BB962C8B-B14F-4D97-AF65-F5344CB8AC3E}">
        <p14:creationId xmlns:p14="http://schemas.microsoft.com/office/powerpoint/2010/main" val="33037654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685800" y="816428"/>
            <a:ext cx="5486400" cy="3086100"/>
          </a:xfrm>
        </p:spPr>
      </p:sp>
      <p:sp>
        <p:nvSpPr>
          <p:cNvPr id="3" name="Tijdelijke aanduiding voor notities 2"/>
          <p:cNvSpPr>
            <a:spLocks noGrp="1"/>
          </p:cNvSpPr>
          <p:nvPr>
            <p:ph type="body" idx="1"/>
          </p:nvPr>
        </p:nvSpPr>
        <p:spPr>
          <a:xfrm>
            <a:off x="685800" y="4098472"/>
            <a:ext cx="5486400" cy="3600450"/>
          </a:xfrm>
        </p:spPr>
        <p:txBody>
          <a:bodyPr/>
          <a:lstStyle/>
          <a:p>
            <a:r>
              <a:rPr lang="nl-BE" dirty="0"/>
              <a:t>Tegelijk groeide de nood om betere gezamenlijke afspraken te maken en werden organisaties opgericht om de ontwikkeling van het internet in goede banen te leiden.</a:t>
            </a:r>
          </a:p>
          <a:p>
            <a:endParaRPr lang="nl-BE" dirty="0"/>
          </a:p>
          <a:p>
            <a:r>
              <a:rPr lang="nl-BE" dirty="0" smtClean="0"/>
              <a:t>De </a:t>
            </a:r>
            <a:r>
              <a:rPr lang="nl-BE" dirty="0"/>
              <a:t>IETF (Internet Engineering </a:t>
            </a:r>
            <a:r>
              <a:rPr lang="nl-BE" dirty="0" err="1"/>
              <a:t>Task</a:t>
            </a:r>
            <a:r>
              <a:rPr lang="nl-BE" dirty="0"/>
              <a:t> Force) is een vrij toegankelijke </a:t>
            </a:r>
            <a:r>
              <a:rPr lang="nl-BE" dirty="0" smtClean="0"/>
              <a:t>internationale </a:t>
            </a:r>
            <a:r>
              <a:rPr lang="nl-BE" dirty="0"/>
              <a:t>organisatie van netwerkspecialisten en wetenschappers die naar </a:t>
            </a:r>
            <a:r>
              <a:rPr lang="nl-BE" dirty="0" smtClean="0"/>
              <a:t>oplossingen </a:t>
            </a:r>
            <a:r>
              <a:rPr lang="nl-BE" dirty="0"/>
              <a:t>zoekt voor technische problemen, voornamelijk met betrekking tot TCP/IP. De eerste IETF-vergadering had plaats in januari 1986 in San Diego. Er waren 21 internetpioniers aanwezig. Vanaf februari 1987 werden werkgroepen </a:t>
            </a:r>
            <a:r>
              <a:rPr lang="nl-BE" dirty="0" smtClean="0"/>
              <a:t>geïntroduceerd </a:t>
            </a:r>
            <a:r>
              <a:rPr lang="nl-BE" dirty="0"/>
              <a:t>en sindsdien steeg het aantal deelnemers aan de vergaderingen gestaag tot vele honderden. Het meeste werk gebeurt tegenwoordig online.</a:t>
            </a:r>
          </a:p>
          <a:p>
            <a:endParaRPr lang="nl-BE" dirty="0" smtClean="0"/>
          </a:p>
          <a:p>
            <a:r>
              <a:rPr lang="nl-BE" dirty="0">
                <a:sym typeface="Wingdings" panose="05000000000000000000" pitchFamily="2" charset="2"/>
              </a:rPr>
              <a:t> </a:t>
            </a:r>
            <a:r>
              <a:rPr lang="nl-BE" dirty="0" smtClean="0">
                <a:sym typeface="Wingdings" panose="05000000000000000000" pitchFamily="2" charset="2"/>
              </a:rPr>
              <a:t>  </a:t>
            </a:r>
            <a:r>
              <a:rPr lang="nl-BE" dirty="0" smtClean="0"/>
              <a:t>De </a:t>
            </a:r>
            <a:r>
              <a:rPr lang="nl-BE" dirty="0"/>
              <a:t>ISOC (Internet Society) waakt over de administratie, de uitbouw van de </a:t>
            </a:r>
            <a:r>
              <a:rPr lang="nl-BE" dirty="0" smtClean="0"/>
              <a:t>internet-architectuur</a:t>
            </a:r>
            <a:r>
              <a:rPr lang="nl-BE" dirty="0"/>
              <a:t>, het onderzoek naar nieuwe en betere technologieën en het standaardiseren van het wereldwijde web. Daarbij wil de organisatie het </a:t>
            </a:r>
            <a:r>
              <a:rPr lang="nl-BE" dirty="0" smtClean="0"/>
              <a:t>internet </a:t>
            </a:r>
            <a:r>
              <a:rPr lang="nl-BE" dirty="0"/>
              <a:t>bewaren als open platform voor economische, sociale en educatieve </a:t>
            </a:r>
            <a:r>
              <a:rPr lang="nl-BE" dirty="0" smtClean="0"/>
              <a:t>doeleinden</a:t>
            </a:r>
            <a:r>
              <a:rPr lang="nl-BE" dirty="0"/>
              <a:t>. De organisatie ontstond in 1992 en bestaat uit enkele tienduizenden </a:t>
            </a:r>
            <a:r>
              <a:rPr lang="nl-BE" dirty="0" smtClean="0"/>
              <a:t>leden </a:t>
            </a:r>
            <a:r>
              <a:rPr lang="nl-BE" dirty="0"/>
              <a:t>uit meer dan 150 landen. In heel wat landen heeft ISOC een afdeling die men een </a:t>
            </a:r>
            <a:r>
              <a:rPr lang="nl-BE" dirty="0" err="1"/>
              <a:t>chapter</a:t>
            </a:r>
            <a:r>
              <a:rPr lang="nl-BE" dirty="0"/>
              <a:t> noemt. Nederland heeft een eigen </a:t>
            </a:r>
            <a:r>
              <a:rPr lang="nl-BE" dirty="0" err="1"/>
              <a:t>chapter</a:t>
            </a:r>
            <a:r>
              <a:rPr lang="nl-BE" dirty="0"/>
              <a:t>, net als België</a:t>
            </a:r>
            <a:r>
              <a:rPr lang="nl-BE" dirty="0" smtClean="0"/>
              <a:t>.</a:t>
            </a:r>
          </a:p>
          <a:p>
            <a:endParaRPr lang="nl-BE" dirty="0"/>
          </a:p>
          <a:p>
            <a:r>
              <a:rPr lang="nl-BE" dirty="0">
                <a:sym typeface="Wingdings" panose="05000000000000000000" pitchFamily="2" charset="2"/>
              </a:rPr>
              <a:t> </a:t>
            </a:r>
            <a:r>
              <a:rPr lang="nl-BE" dirty="0" smtClean="0">
                <a:sym typeface="Wingdings" panose="05000000000000000000" pitchFamily="2" charset="2"/>
              </a:rPr>
              <a:t>  </a:t>
            </a:r>
            <a:r>
              <a:rPr lang="nl-BE" dirty="0" smtClean="0"/>
              <a:t>In </a:t>
            </a:r>
            <a:r>
              <a:rPr lang="nl-BE" dirty="0"/>
              <a:t>1988 werd de IANA (Internet </a:t>
            </a:r>
            <a:r>
              <a:rPr lang="nl-BE" dirty="0" err="1"/>
              <a:t>Assigned</a:t>
            </a:r>
            <a:r>
              <a:rPr lang="nl-BE" dirty="0"/>
              <a:t> </a:t>
            </a:r>
            <a:r>
              <a:rPr lang="nl-BE" dirty="0" err="1"/>
              <a:t>Numbers</a:t>
            </a:r>
            <a:r>
              <a:rPr lang="nl-BE" dirty="0"/>
              <a:t> </a:t>
            </a:r>
            <a:r>
              <a:rPr lang="nl-BE" dirty="0" err="1"/>
              <a:t>Authority</a:t>
            </a:r>
            <a:r>
              <a:rPr lang="nl-BE" dirty="0"/>
              <a:t>) door de </a:t>
            </a:r>
            <a:r>
              <a:rPr lang="nl-BE" dirty="0" smtClean="0"/>
              <a:t>Amerikaanse </a:t>
            </a:r>
            <a:r>
              <a:rPr lang="nl-BE" dirty="0"/>
              <a:t>overheid opgericht met als doel de toewijzing van publieke IP-adressen en toplevel domeinnamen in goede banen te leiden.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17</a:t>
            </a:fld>
            <a:endParaRPr lang="nl-BE"/>
          </a:p>
        </p:txBody>
      </p:sp>
    </p:spTree>
    <p:extLst>
      <p:ext uri="{BB962C8B-B14F-4D97-AF65-F5344CB8AC3E}">
        <p14:creationId xmlns:p14="http://schemas.microsoft.com/office/powerpoint/2010/main" val="2757631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Sinds 1998 is de IANA een afdeling van de ICANN (Internet Corporation </a:t>
            </a:r>
            <a:r>
              <a:rPr lang="nl-BE" dirty="0" err="1"/>
              <a:t>for</a:t>
            </a:r>
            <a:r>
              <a:rPr lang="nl-BE" dirty="0"/>
              <a:t> </a:t>
            </a:r>
            <a:r>
              <a:rPr lang="nl-BE" dirty="0" err="1"/>
              <a:t>Assigned</a:t>
            </a:r>
            <a:r>
              <a:rPr lang="nl-BE" dirty="0"/>
              <a:t> </a:t>
            </a:r>
            <a:r>
              <a:rPr lang="nl-BE" dirty="0" err="1"/>
              <a:t>Names</a:t>
            </a:r>
            <a:r>
              <a:rPr lang="nl-BE" dirty="0"/>
              <a:t> </a:t>
            </a:r>
            <a:r>
              <a:rPr lang="nl-BE" dirty="0" err="1"/>
              <a:t>and</a:t>
            </a:r>
            <a:r>
              <a:rPr lang="nl-BE" dirty="0"/>
              <a:t> </a:t>
            </a:r>
            <a:r>
              <a:rPr lang="nl-BE" dirty="0" err="1"/>
              <a:t>Numbers</a:t>
            </a:r>
            <a:r>
              <a:rPr lang="nl-BE" dirty="0"/>
              <a:t>), een ruimere organisatie met dezelfde doelstellingen. Het ICANN speelde een cruciale rol in de ontwikkeling van IPv6 en is de organisatie die toezicht houdt op de root name servers (zie 6.2.3). Officieel is ICANN een onafhankelijke non-profitorganisatie, maar de invloed van de Amerikaanse overheid is nog groot.</a:t>
            </a:r>
          </a:p>
          <a:p>
            <a:endParaRPr lang="nl-BE" dirty="0"/>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18</a:t>
            </a:fld>
            <a:endParaRPr lang="nl-BE"/>
          </a:p>
        </p:txBody>
      </p:sp>
    </p:spTree>
    <p:extLst>
      <p:ext uri="{BB962C8B-B14F-4D97-AF65-F5344CB8AC3E}">
        <p14:creationId xmlns:p14="http://schemas.microsoft.com/office/powerpoint/2010/main" val="1246131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Geleidelijk aan nam het aantal internettoepassingen toe. Zo werd aan het eind van de jaren 1980 IRC (internet </a:t>
            </a:r>
            <a:r>
              <a:rPr lang="nl-BE" dirty="0" err="1"/>
              <a:t>relay</a:t>
            </a:r>
            <a:r>
              <a:rPr lang="nl-BE" dirty="0"/>
              <a:t> chat) ontwikkeld door de Fin </a:t>
            </a:r>
            <a:r>
              <a:rPr lang="nl-BE" dirty="0" err="1"/>
              <a:t>Jarkko</a:t>
            </a:r>
            <a:r>
              <a:rPr lang="nl-BE" dirty="0"/>
              <a:t> </a:t>
            </a:r>
            <a:r>
              <a:rPr lang="nl-BE" dirty="0" err="1"/>
              <a:t>Oikarinen</a:t>
            </a:r>
            <a:r>
              <a:rPr lang="nl-BE" dirty="0"/>
              <a:t>. </a:t>
            </a:r>
            <a:endParaRPr lang="nl-BE" dirty="0"/>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19</a:t>
            </a:fld>
            <a:endParaRPr lang="nl-BE"/>
          </a:p>
        </p:txBody>
      </p:sp>
    </p:spTree>
    <p:extLst>
      <p:ext uri="{BB962C8B-B14F-4D97-AF65-F5344CB8AC3E}">
        <p14:creationId xmlns:p14="http://schemas.microsoft.com/office/powerpoint/2010/main" val="30235421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Veruit de belangrijkste bijdrage werd geleverd door de Brit Tim </a:t>
            </a:r>
            <a:r>
              <a:rPr lang="nl-BE" dirty="0" err="1"/>
              <a:t>Berners</a:t>
            </a:r>
            <a:r>
              <a:rPr lang="nl-BE" dirty="0"/>
              <a:t>-Lee en de Belg Robert </a:t>
            </a:r>
            <a:r>
              <a:rPr lang="nl-BE" dirty="0" err="1"/>
              <a:t>Cailliau</a:t>
            </a:r>
            <a:r>
              <a:rPr lang="nl-BE" dirty="0"/>
              <a:t>, beiden werkzaam bij het CERN (Centre </a:t>
            </a:r>
            <a:r>
              <a:rPr lang="nl-BE" dirty="0" err="1"/>
              <a:t>Européenne</a:t>
            </a:r>
            <a:r>
              <a:rPr lang="nl-BE" dirty="0"/>
              <a:t> pour la </a:t>
            </a:r>
            <a:r>
              <a:rPr lang="nl-BE" dirty="0" smtClean="0"/>
              <a:t>Recherche </a:t>
            </a:r>
            <a:r>
              <a:rPr lang="nl-BE" dirty="0"/>
              <a:t>Nucléaire). Zij gaven rond 1990 met de ontwikkeling van het hypertext </a:t>
            </a:r>
            <a:r>
              <a:rPr lang="nl-BE" dirty="0" smtClean="0"/>
              <a:t>transfer </a:t>
            </a:r>
            <a:r>
              <a:rPr lang="nl-BE" dirty="0"/>
              <a:t>protocol de start tot het wereldwijde web, een verzameling documenten van waaruit je naar andere documenten kunt doorklikken en die via een webbrowser gedownload en gelezen kunnen worden.</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20</a:t>
            </a:fld>
            <a:endParaRPr lang="nl-BE"/>
          </a:p>
        </p:txBody>
      </p:sp>
    </p:spTree>
    <p:extLst>
      <p:ext uri="{BB962C8B-B14F-4D97-AF65-F5344CB8AC3E}">
        <p14:creationId xmlns:p14="http://schemas.microsoft.com/office/powerpoint/2010/main" val="18744482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sym typeface="Wingdings" panose="05000000000000000000" pitchFamily="2" charset="2"/>
              </a:rPr>
              <a:t> </a:t>
            </a:r>
            <a:r>
              <a:rPr lang="nl-BE" dirty="0" smtClean="0">
                <a:sym typeface="Wingdings" panose="05000000000000000000" pitchFamily="2" charset="2"/>
              </a:rPr>
              <a:t> </a:t>
            </a:r>
            <a:r>
              <a:rPr lang="nl-BE" dirty="0" smtClean="0"/>
              <a:t>Dit </a:t>
            </a:r>
            <a:r>
              <a:rPr lang="nl-BE" dirty="0"/>
              <a:t>maakte het internet toegankelijk voor een veel groter publiek en ook </a:t>
            </a:r>
            <a:r>
              <a:rPr lang="nl-BE" dirty="0" err="1"/>
              <a:t>commerci-eel</a:t>
            </a:r>
            <a:r>
              <a:rPr lang="nl-BE" dirty="0"/>
              <a:t> interessant. Bedrijven zetten zelf netwerken en routers op en verbonden ze met het internet, wat de groei van het wereldwijde netwerk een enorme boost gaf.</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21</a:t>
            </a:fld>
            <a:endParaRPr lang="nl-BE"/>
          </a:p>
        </p:txBody>
      </p:sp>
    </p:spTree>
    <p:extLst>
      <p:ext uri="{BB962C8B-B14F-4D97-AF65-F5344CB8AC3E}">
        <p14:creationId xmlns:p14="http://schemas.microsoft.com/office/powerpoint/2010/main" val="292684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De Verenigde Staten wilden niet achter blijven en richtten een jaar later het Advanced Research </a:t>
            </a:r>
            <a:r>
              <a:rPr lang="nl-BE" dirty="0" err="1"/>
              <a:t>Projects</a:t>
            </a:r>
            <a:r>
              <a:rPr lang="nl-BE" dirty="0"/>
              <a:t> Agency (ARPA) op, dat er anderhalf jaar later eveneens in slaagde om een satelliet de ruimte in te sturen. Het waren de hoogdagen van de koude oorlog tussen beide grootmachten. Het leger had een aantal mainframe-computers in gebruik verspreid over het Amerikaans grondgebied. Als zo’n computer bij een nucleaire aanval uitgeschakeld werd, gingen alle gegevens van die mainframe onherroepelijk verloren. </a:t>
            </a:r>
            <a:endParaRPr lang="nl-BE" dirty="0"/>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4</a:t>
            </a:fld>
            <a:endParaRPr lang="nl-BE"/>
          </a:p>
        </p:txBody>
      </p:sp>
    </p:spTree>
    <p:extLst>
      <p:ext uri="{BB962C8B-B14F-4D97-AF65-F5344CB8AC3E}">
        <p14:creationId xmlns:p14="http://schemas.microsoft.com/office/powerpoint/2010/main" val="37044669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Met de opkomst van het bankieren via het internet in 1999 deed e-commerce zijn </a:t>
            </a:r>
            <a:r>
              <a:rPr lang="nl-BE" dirty="0" smtClean="0"/>
              <a:t>intrede.</a:t>
            </a:r>
            <a:endParaRPr lang="nl-BE" dirty="0"/>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22</a:t>
            </a:fld>
            <a:endParaRPr lang="nl-BE"/>
          </a:p>
        </p:txBody>
      </p:sp>
    </p:spTree>
    <p:extLst>
      <p:ext uri="{BB962C8B-B14F-4D97-AF65-F5344CB8AC3E}">
        <p14:creationId xmlns:p14="http://schemas.microsoft.com/office/powerpoint/2010/main" val="6425292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smtClean="0"/>
              <a:t>Toen </a:t>
            </a:r>
            <a:r>
              <a:rPr lang="nl-BE" dirty="0"/>
              <a:t>Mark </a:t>
            </a:r>
            <a:r>
              <a:rPr lang="nl-BE" dirty="0" err="1"/>
              <a:t>Zuckerberg</a:t>
            </a:r>
            <a:r>
              <a:rPr lang="nl-BE" dirty="0"/>
              <a:t> in 2004 Facebook voorstelde legde hij de basis voor de enorme populariteit van sociale netwerkwebsites op het internet.</a:t>
            </a:r>
          </a:p>
          <a:p>
            <a:endParaRPr lang="nl-BE" dirty="0"/>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23</a:t>
            </a:fld>
            <a:endParaRPr lang="nl-BE"/>
          </a:p>
        </p:txBody>
      </p:sp>
    </p:spTree>
    <p:extLst>
      <p:ext uri="{BB962C8B-B14F-4D97-AF65-F5344CB8AC3E}">
        <p14:creationId xmlns:p14="http://schemas.microsoft.com/office/powerpoint/2010/main" val="38855084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Tegelijk stelde die explosieve groei ook een nieuw probleem: het IPv4-systeem dat al sinds de jaren 1970 gebruikt werd en waarmee men enkele miljarden </a:t>
            </a:r>
            <a:r>
              <a:rPr lang="nl-BE" dirty="0" err="1"/>
              <a:t>webhosts</a:t>
            </a:r>
            <a:r>
              <a:rPr lang="nl-BE" dirty="0"/>
              <a:t> kon adresseren, dreigde ontoereikend te worden. In 2011 werd het laatste beschikbare publieke IPv4-adres toegewezen. Gelukkig werkten het IANA en het IETF al sinds 1994 aan een nieuwe adresseringsstandaard. IPv6 is compatibel met de oude IP-standaard, maar kan enorm veel meer apparaten adresseren.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24</a:t>
            </a:fld>
            <a:endParaRPr lang="nl-BE"/>
          </a:p>
        </p:txBody>
      </p:sp>
    </p:spTree>
    <p:extLst>
      <p:ext uri="{BB962C8B-B14F-4D97-AF65-F5344CB8AC3E}">
        <p14:creationId xmlns:p14="http://schemas.microsoft.com/office/powerpoint/2010/main" val="3465059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Nog ten gevolge van de grote groei van het internet werd de capaciteit van internet-</a:t>
            </a:r>
            <a:r>
              <a:rPr lang="nl-BE" dirty="0" err="1"/>
              <a:t>backbones</a:t>
            </a:r>
            <a:r>
              <a:rPr lang="nl-BE" dirty="0"/>
              <a:t> voor geavanceerde wetenschappelijke toepassingen ontoereikend. Daarom beslisten een tweehonderdtal Amerikaanse universiteiten en bedrijven in 1997 om “Internet2” te ontwikkelen met </a:t>
            </a:r>
            <a:r>
              <a:rPr lang="nl-BE" dirty="0" err="1"/>
              <a:t>vBNS</a:t>
            </a:r>
            <a:r>
              <a:rPr lang="nl-BE" dirty="0"/>
              <a:t> (</a:t>
            </a:r>
            <a:r>
              <a:rPr lang="nl-BE" dirty="0" err="1"/>
              <a:t>very</a:t>
            </a:r>
            <a:r>
              <a:rPr lang="nl-BE" dirty="0"/>
              <a:t> high speed backbone </a:t>
            </a:r>
            <a:r>
              <a:rPr lang="nl-BE" dirty="0" err="1"/>
              <a:t>network</a:t>
            </a:r>
            <a:r>
              <a:rPr lang="nl-BE" dirty="0"/>
              <a:t> services) als nieuwe backbone, dat gebaseerd zou worden op IPv6. Daarbij wordt gebruik gemaakt van ATM-schakelingen en geavanceerde glasvezeltechnologie (SONET of </a:t>
            </a:r>
            <a:r>
              <a:rPr lang="nl-BE" dirty="0" err="1"/>
              <a:t>synchronous</a:t>
            </a:r>
            <a:r>
              <a:rPr lang="nl-BE" dirty="0"/>
              <a:t> </a:t>
            </a:r>
            <a:r>
              <a:rPr lang="nl-BE" dirty="0" err="1"/>
              <a:t>optical</a:t>
            </a:r>
            <a:r>
              <a:rPr lang="nl-BE" dirty="0"/>
              <a:t> </a:t>
            </a:r>
            <a:r>
              <a:rPr lang="nl-BE" dirty="0" err="1"/>
              <a:t>network</a:t>
            </a:r>
            <a:r>
              <a:rPr lang="nl-BE" dirty="0"/>
              <a:t>). Uiteraard bleven er nog verbindingen </a:t>
            </a:r>
            <a:r>
              <a:rPr lang="nl-BE" dirty="0" smtClean="0"/>
              <a:t>bestaan </a:t>
            </a:r>
            <a:r>
              <a:rPr lang="nl-BE" dirty="0"/>
              <a:t>met de klassieke </a:t>
            </a:r>
            <a:r>
              <a:rPr lang="nl-BE" dirty="0" err="1"/>
              <a:t>backbones</a:t>
            </a:r>
            <a:r>
              <a:rPr lang="nl-BE" dirty="0"/>
              <a:t>. Sindsdien is de uitbreiding van de capaciteit van </a:t>
            </a:r>
            <a:r>
              <a:rPr lang="nl-BE" dirty="0" err="1"/>
              <a:t>backbones</a:t>
            </a:r>
            <a:r>
              <a:rPr lang="nl-BE" dirty="0"/>
              <a:t> nooit gestopt. Vanaf de millenniumwisseling hebben </a:t>
            </a:r>
            <a:r>
              <a:rPr lang="nl-BE" dirty="0" err="1"/>
              <a:t>multimediatoepas-singen</a:t>
            </a:r>
            <a:r>
              <a:rPr lang="nl-BE" dirty="0"/>
              <a:t> op het wereldwijde web de behoefte aan verbindingen met een hoge </a:t>
            </a:r>
            <a:r>
              <a:rPr lang="nl-BE" dirty="0" smtClean="0"/>
              <a:t>bandbreedte </a:t>
            </a:r>
            <a:r>
              <a:rPr lang="nl-BE" dirty="0"/>
              <a:t>enkel maar doen toenemen.</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25</a:t>
            </a:fld>
            <a:endParaRPr lang="nl-BE"/>
          </a:p>
        </p:txBody>
      </p:sp>
    </p:spTree>
    <p:extLst>
      <p:ext uri="{BB962C8B-B14F-4D97-AF65-F5344CB8AC3E}">
        <p14:creationId xmlns:p14="http://schemas.microsoft.com/office/powerpoint/2010/main" val="13570763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En nog staat de evolutie niet stil. Met de opkomst van smartphones en tablets </a:t>
            </a:r>
            <a:r>
              <a:rPr lang="nl-BE" dirty="0" err="1"/>
              <a:t>ont-stond</a:t>
            </a:r>
            <a:r>
              <a:rPr lang="nl-BE" dirty="0"/>
              <a:t> de behoefte om overal mobiel online te zijn. Met de groei van </a:t>
            </a:r>
            <a:r>
              <a:rPr lang="nl-BE" dirty="0" err="1"/>
              <a:t>cloud</a:t>
            </a:r>
            <a:r>
              <a:rPr lang="nl-BE" dirty="0"/>
              <a:t> computing neemt de vraag naar online opslag en grote doorvoercapaciteiten explosief toe.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26</a:t>
            </a:fld>
            <a:endParaRPr lang="nl-BE"/>
          </a:p>
        </p:txBody>
      </p:sp>
    </p:spTree>
    <p:extLst>
      <p:ext uri="{BB962C8B-B14F-4D97-AF65-F5344CB8AC3E}">
        <p14:creationId xmlns:p14="http://schemas.microsoft.com/office/powerpoint/2010/main" val="8196557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Bovendien worden allerlei gebruikerstoestellen, gaande van de verwarming van je huis over koelkasten en wasmachines tot zelfrijdende auto’s verbonden om het </a:t>
            </a:r>
            <a:r>
              <a:rPr lang="nl-BE" dirty="0" smtClean="0"/>
              <a:t>internet </a:t>
            </a:r>
            <a:r>
              <a:rPr lang="nl-BE" dirty="0"/>
              <a:t>in een heel nieuwe richting te duwen: het internet of </a:t>
            </a:r>
            <a:r>
              <a:rPr lang="nl-BE" dirty="0" err="1"/>
              <a:t>things</a:t>
            </a:r>
            <a:r>
              <a:rPr lang="nl-BE" dirty="0"/>
              <a:t> (zie 6.4.7). Dat </a:t>
            </a:r>
            <a:r>
              <a:rPr lang="nl-BE" dirty="0" smtClean="0"/>
              <a:t>betekent </a:t>
            </a:r>
            <a:r>
              <a:rPr lang="nl-BE" dirty="0"/>
              <a:t>dat het aantal op het internet aangesloten toestellen in enkele jaren tijd </a:t>
            </a:r>
            <a:r>
              <a:rPr lang="nl-BE" dirty="0" smtClean="0"/>
              <a:t>explosief </a:t>
            </a:r>
            <a:r>
              <a:rPr lang="nl-BE" dirty="0"/>
              <a:t>is toegenomen. Het ziet er op dit ogenblik niet naar uit dat die trend erg snel zal afnemen.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27</a:t>
            </a:fld>
            <a:endParaRPr lang="nl-BE"/>
          </a:p>
        </p:txBody>
      </p:sp>
    </p:spTree>
    <p:extLst>
      <p:ext uri="{BB962C8B-B14F-4D97-AF65-F5344CB8AC3E}">
        <p14:creationId xmlns:p14="http://schemas.microsoft.com/office/powerpoint/2010/main" val="42405715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28</a:t>
            </a:fld>
            <a:endParaRPr lang="nl-BE"/>
          </a:p>
        </p:txBody>
      </p:sp>
    </p:spTree>
    <p:extLst>
      <p:ext uri="{BB962C8B-B14F-4D97-AF65-F5344CB8AC3E}">
        <p14:creationId xmlns:p14="http://schemas.microsoft.com/office/powerpoint/2010/main" val="1712814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Mainframe-fabrikant </a:t>
            </a:r>
            <a:r>
              <a:rPr lang="nl-BE" dirty="0" err="1"/>
              <a:t>Remington</a:t>
            </a:r>
            <a:r>
              <a:rPr lang="nl-BE" dirty="0"/>
              <a:t> RAND kwam met het idee om een nationaal netwerk te maken die alle computers van het leger zou verbinden om gegevens met elkaar te delen. Maar volgens sommige bronnen klopt dat verhaal niet, en bestond er eerder een wetenschappelijke nood om communicatie tussen computers te ontwikkelen. Feit is wel dat ARPA in de schoot van het ministerie van defensie werd opgericht.</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5</a:t>
            </a:fld>
            <a:endParaRPr lang="nl-BE"/>
          </a:p>
        </p:txBody>
      </p:sp>
    </p:spTree>
    <p:extLst>
      <p:ext uri="{BB962C8B-B14F-4D97-AF65-F5344CB8AC3E}">
        <p14:creationId xmlns:p14="http://schemas.microsoft.com/office/powerpoint/2010/main" val="1840467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In 1961 had Leonard </a:t>
            </a:r>
            <a:r>
              <a:rPr lang="nl-BE" dirty="0" err="1"/>
              <a:t>Kleinrock</a:t>
            </a:r>
            <a:r>
              <a:rPr lang="nl-BE" dirty="0"/>
              <a:t> van het MIT (Massachusetts </a:t>
            </a:r>
            <a:r>
              <a:rPr lang="nl-BE" dirty="0" err="1"/>
              <a:t>Institute</a:t>
            </a:r>
            <a:r>
              <a:rPr lang="nl-BE" dirty="0"/>
              <a:t> of Technology) het </a:t>
            </a:r>
            <a:r>
              <a:rPr lang="nl-BE" dirty="0" err="1"/>
              <a:t>packet</a:t>
            </a:r>
            <a:r>
              <a:rPr lang="nl-BE" dirty="0"/>
              <a:t>-</a:t>
            </a:r>
            <a:r>
              <a:rPr lang="nl-BE" dirty="0" err="1"/>
              <a:t>switching</a:t>
            </a:r>
            <a:r>
              <a:rPr lang="nl-BE" dirty="0"/>
              <a:t>-principe voorgesteld en hij wist Paul </a:t>
            </a:r>
            <a:r>
              <a:rPr lang="nl-BE" dirty="0" err="1"/>
              <a:t>Baran</a:t>
            </a:r>
            <a:r>
              <a:rPr lang="nl-BE" dirty="0"/>
              <a:t> van RAND te overtuigen dat communicatie tussen de militaire computers het best via dat principe verliep.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6</a:t>
            </a:fld>
            <a:endParaRPr lang="nl-BE"/>
          </a:p>
        </p:txBody>
      </p:sp>
    </p:spTree>
    <p:extLst>
      <p:ext uri="{BB962C8B-B14F-4D97-AF65-F5344CB8AC3E}">
        <p14:creationId xmlns:p14="http://schemas.microsoft.com/office/powerpoint/2010/main" val="39039714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In 1965 werden voor het eerst twee computers succesvol met een gewone telefoonlijn verbonden.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7</a:t>
            </a:fld>
            <a:endParaRPr lang="nl-BE"/>
          </a:p>
        </p:txBody>
      </p:sp>
    </p:spTree>
    <p:extLst>
      <p:ext uri="{BB962C8B-B14F-4D97-AF65-F5344CB8AC3E}">
        <p14:creationId xmlns:p14="http://schemas.microsoft.com/office/powerpoint/2010/main" val="4179742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Een jaar later werd in opdracht van ARPA een eerste plan voor een militair </a:t>
            </a:r>
            <a:r>
              <a:rPr lang="nl-BE" dirty="0" smtClean="0"/>
              <a:t>computernetwerk </a:t>
            </a:r>
            <a:r>
              <a:rPr lang="nl-BE" dirty="0"/>
              <a:t>gepubliceerd door Lawrence G. Roberts van het MIT.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8</a:t>
            </a:fld>
            <a:endParaRPr lang="nl-BE"/>
          </a:p>
        </p:txBody>
      </p:sp>
    </p:spTree>
    <p:extLst>
      <p:ext uri="{BB962C8B-B14F-4D97-AF65-F5344CB8AC3E}">
        <p14:creationId xmlns:p14="http://schemas.microsoft.com/office/powerpoint/2010/main" val="4225876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smtClean="0"/>
              <a:t>In </a:t>
            </a:r>
            <a:r>
              <a:rPr lang="nl-BE" dirty="0"/>
              <a:t>1969 werden 4 knooppunten met elkaar verbonden. Zo zag het ARPANET, de </a:t>
            </a:r>
            <a:r>
              <a:rPr lang="nl-BE" dirty="0" err="1"/>
              <a:t>voor-vader</a:t>
            </a:r>
            <a:r>
              <a:rPr lang="nl-BE" dirty="0"/>
              <a:t> van het internet, het levenslicht. Ook universiteiten traden toe tot het netwerk, wat het belang van de militaire aanwezigheid snel overschaduwde en ARPANET een veeleer burgerlijk project werd. </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9</a:t>
            </a:fld>
            <a:endParaRPr lang="nl-BE"/>
          </a:p>
        </p:txBody>
      </p:sp>
    </p:spTree>
    <p:extLst>
      <p:ext uri="{BB962C8B-B14F-4D97-AF65-F5344CB8AC3E}">
        <p14:creationId xmlns:p14="http://schemas.microsoft.com/office/powerpoint/2010/main" val="847908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Daardoor nam het aantal aangesloten knooppunten in de daaropvolgende jaren snel toe, van 15 </a:t>
            </a:r>
            <a:r>
              <a:rPr lang="nl-BE" dirty="0" err="1"/>
              <a:t>hosts</a:t>
            </a:r>
            <a:r>
              <a:rPr lang="nl-BE" dirty="0"/>
              <a:t> in 1971 </a:t>
            </a:r>
            <a:r>
              <a:rPr lang="nl-BE" dirty="0" smtClean="0"/>
              <a:t>…</a:t>
            </a:r>
            <a:endParaRPr lang="nl-BE" dirty="0"/>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10</a:t>
            </a:fld>
            <a:endParaRPr lang="nl-BE"/>
          </a:p>
        </p:txBody>
      </p:sp>
    </p:spTree>
    <p:extLst>
      <p:ext uri="{BB962C8B-B14F-4D97-AF65-F5344CB8AC3E}">
        <p14:creationId xmlns:p14="http://schemas.microsoft.com/office/powerpoint/2010/main" val="1603280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dirty="0"/>
              <a:t>tot enkele tientallen een jaar later. </a:t>
            </a:r>
            <a:r>
              <a:rPr lang="nl-BE" dirty="0"/>
              <a:t>Er werd volop geëxperimenteerd met nieuwe verbindingstechnieken. </a:t>
            </a:r>
            <a:endParaRPr lang="nl-BE" dirty="0" smtClean="0"/>
          </a:p>
          <a:p>
            <a:endParaRPr lang="nl-BE" dirty="0"/>
          </a:p>
          <a:p>
            <a:r>
              <a:rPr lang="nl-BE" dirty="0" smtClean="0">
                <a:sym typeface="Wingdings" panose="05000000000000000000" pitchFamily="2" charset="2"/>
              </a:rPr>
              <a:t>  </a:t>
            </a:r>
            <a:r>
              <a:rPr lang="nl-BE" dirty="0" smtClean="0"/>
              <a:t>Zo </a:t>
            </a:r>
            <a:r>
              <a:rPr lang="nl-BE" dirty="0"/>
              <a:t>werd in 1972 het </a:t>
            </a:r>
            <a:r>
              <a:rPr lang="nl-BE" dirty="0" err="1"/>
              <a:t>Hawaiiaanse</a:t>
            </a:r>
            <a:r>
              <a:rPr lang="nl-BE" dirty="0"/>
              <a:t> </a:t>
            </a:r>
            <a:r>
              <a:rPr lang="nl-BE" dirty="0" err="1"/>
              <a:t>ALOHAnet</a:t>
            </a:r>
            <a:r>
              <a:rPr lang="nl-BE" dirty="0"/>
              <a:t> verbonden met het ARPANET door middel van een </a:t>
            </a:r>
            <a:r>
              <a:rPr lang="nl-BE" dirty="0" smtClean="0"/>
              <a:t>satellietverbinding </a:t>
            </a:r>
            <a:r>
              <a:rPr lang="nl-BE" dirty="0"/>
              <a:t>en dat was een primeur. Doorheen de jaren 1970 na het aantal </a:t>
            </a:r>
            <a:r>
              <a:rPr lang="nl-BE" dirty="0" err="1"/>
              <a:t>hosts</a:t>
            </a:r>
            <a:r>
              <a:rPr lang="nl-BE" dirty="0"/>
              <a:t> gestaag toe.</a:t>
            </a:r>
          </a:p>
        </p:txBody>
      </p:sp>
      <p:sp>
        <p:nvSpPr>
          <p:cNvPr id="4" name="Tijdelijke aanduiding voor dianummer 3"/>
          <p:cNvSpPr>
            <a:spLocks noGrp="1"/>
          </p:cNvSpPr>
          <p:nvPr>
            <p:ph type="sldNum" sz="quarter" idx="10"/>
          </p:nvPr>
        </p:nvSpPr>
        <p:spPr/>
        <p:txBody>
          <a:bodyPr/>
          <a:lstStyle/>
          <a:p>
            <a:fld id="{F1B430CF-FA70-4292-B878-AFEA74AD5DAB}" type="slidenum">
              <a:rPr lang="nl-BE" smtClean="0"/>
              <a:t>11</a:t>
            </a:fld>
            <a:endParaRPr lang="nl-BE"/>
          </a:p>
        </p:txBody>
      </p:sp>
    </p:spTree>
    <p:extLst>
      <p:ext uri="{BB962C8B-B14F-4D97-AF65-F5344CB8AC3E}">
        <p14:creationId xmlns:p14="http://schemas.microsoft.com/office/powerpoint/2010/main" val="3983977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2174629" y="2628899"/>
            <a:ext cx="9633439" cy="1338263"/>
          </a:xfrm>
        </p:spPr>
        <p:txBody>
          <a:bodyPr anchor="b"/>
          <a:lstStyle>
            <a:lvl1pPr algn="ctr">
              <a:defRPr sz="6000"/>
            </a:lvl1pPr>
          </a:lstStyle>
          <a:p>
            <a:r>
              <a:rPr lang="nl-NL" dirty="0" smtClean="0"/>
              <a:t>Klik om de stijl te bewerken</a:t>
            </a:r>
            <a:endParaRPr lang="nl-BE" dirty="0"/>
          </a:p>
        </p:txBody>
      </p:sp>
      <p:sp>
        <p:nvSpPr>
          <p:cNvPr id="3" name="Ondertitel 2"/>
          <p:cNvSpPr>
            <a:spLocks noGrp="1"/>
          </p:cNvSpPr>
          <p:nvPr>
            <p:ph type="subTitle" idx="1"/>
          </p:nvPr>
        </p:nvSpPr>
        <p:spPr>
          <a:xfrm>
            <a:off x="2174629" y="4173538"/>
            <a:ext cx="9633439"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smtClean="0"/>
              <a:t>Klik om de ondertitelstijl van het model te bewerken</a:t>
            </a:r>
            <a:endParaRPr lang="nl-BE" dirty="0"/>
          </a:p>
        </p:txBody>
      </p:sp>
    </p:spTree>
    <p:extLst>
      <p:ext uri="{BB962C8B-B14F-4D97-AF65-F5344CB8AC3E}">
        <p14:creationId xmlns:p14="http://schemas.microsoft.com/office/powerpoint/2010/main" val="236617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Leeg">
    <p:spTree>
      <p:nvGrpSpPr>
        <p:cNvPr id="1" name=""/>
        <p:cNvGrpSpPr/>
        <p:nvPr/>
      </p:nvGrpSpPr>
      <p:grpSpPr>
        <a:xfrm>
          <a:off x="0" y="0"/>
          <a:ext cx="0" cy="0"/>
          <a:chOff x="0" y="0"/>
          <a:chExt cx="0" cy="0"/>
        </a:xfrm>
      </p:grpSpPr>
      <p:sp>
        <p:nvSpPr>
          <p:cNvPr id="5" name="Tijdelijke aanduiding voor dianummer 5"/>
          <p:cNvSpPr>
            <a:spLocks noGrp="1"/>
          </p:cNvSpPr>
          <p:nvPr>
            <p:ph type="sldNum" sz="quarter" idx="4"/>
          </p:nvPr>
        </p:nvSpPr>
        <p:spPr>
          <a:xfrm>
            <a:off x="98386" y="6368698"/>
            <a:ext cx="1561761" cy="365125"/>
          </a:xfrm>
          <a:prstGeom prst="rect">
            <a:avLst/>
          </a:prstGeom>
        </p:spPr>
        <p:txBody>
          <a:bodyPr vert="horz" lIns="91440" tIns="45720" rIns="91440" bIns="45720" rtlCol="0" anchor="ctr"/>
          <a:lstStyle>
            <a:lvl1pPr algn="ctr">
              <a:defRPr sz="2400">
                <a:solidFill>
                  <a:schemeClr val="accent1">
                    <a:lumMod val="40000"/>
                    <a:lumOff val="60000"/>
                  </a:schemeClr>
                </a:solidFill>
                <a:latin typeface="Barlow Condensed Medium" panose="00000606000000000000" pitchFamily="2" charset="0"/>
              </a:defRPr>
            </a:lvl1pPr>
          </a:lstStyle>
          <a:p>
            <a:fld id="{488C8672-CA28-4FB0-BA1B-D11D790EBBC7}" type="slidenum">
              <a:rPr lang="nl-BE" smtClean="0"/>
              <a:pPr/>
              <a:t>‹nr.›</a:t>
            </a:fld>
            <a:endParaRPr lang="nl-BE" dirty="0"/>
          </a:p>
        </p:txBody>
      </p:sp>
      <p:sp>
        <p:nvSpPr>
          <p:cNvPr id="6" name="Rechthoek 5">
            <a:hlinkClick r:id="" action="ppaction://hlinkshowjump?jump=previousslide"/>
          </p:cNvPr>
          <p:cNvSpPr/>
          <p:nvPr userDrawn="1"/>
        </p:nvSpPr>
        <p:spPr>
          <a:xfrm>
            <a:off x="95117" y="495083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7" name="Rechthoek 6">
            <a:hlinkClick r:id="" action="ppaction://hlinkshowjump?jump=nextslide"/>
          </p:cNvPr>
          <p:cNvSpPr/>
          <p:nvPr userDrawn="1"/>
        </p:nvSpPr>
        <p:spPr>
          <a:xfrm>
            <a:off x="940147" y="495083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Gelijkbenige driehoek 7">
            <a:hlinkClick r:id="" action="ppaction://hlinkshowjump?jump=previousslide"/>
          </p:cNvPr>
          <p:cNvSpPr/>
          <p:nvPr userDrawn="1"/>
        </p:nvSpPr>
        <p:spPr>
          <a:xfrm rot="16200000">
            <a:off x="185117" y="5040836"/>
            <a:ext cx="540000" cy="540000"/>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BE"/>
          </a:p>
        </p:txBody>
      </p:sp>
      <p:sp>
        <p:nvSpPr>
          <p:cNvPr id="9" name="Gelijkbenige driehoek 8">
            <a:hlinkClick r:id="" action="ppaction://hlinkshowjump?jump=nextslide"/>
          </p:cNvPr>
          <p:cNvSpPr/>
          <p:nvPr userDrawn="1"/>
        </p:nvSpPr>
        <p:spPr>
          <a:xfrm rot="5400000">
            <a:off x="1030147" y="5040836"/>
            <a:ext cx="540000" cy="540000"/>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BE"/>
          </a:p>
        </p:txBody>
      </p:sp>
      <p:sp>
        <p:nvSpPr>
          <p:cNvPr id="10" name="Tijdelijke aanduiding voor voettekst 4"/>
          <p:cNvSpPr>
            <a:spLocks noGrp="1"/>
          </p:cNvSpPr>
          <p:nvPr>
            <p:ph type="ftr" sz="quarter" idx="3"/>
          </p:nvPr>
        </p:nvSpPr>
        <p:spPr>
          <a:xfrm>
            <a:off x="5595" y="399594"/>
            <a:ext cx="1744074" cy="350116"/>
          </a:xfrm>
          <a:prstGeom prst="rect">
            <a:avLst/>
          </a:prstGeom>
        </p:spPr>
        <p:txBody>
          <a:bodyPr vert="horz" lIns="91440" tIns="45720" rIns="91440" bIns="45720" rtlCol="0" anchor="ctr"/>
          <a:lstStyle>
            <a:lvl1pPr algn="ctr">
              <a:defRPr lang="nl-BE" sz="1400" smtClean="0">
                <a:solidFill>
                  <a:schemeClr val="accent1">
                    <a:lumMod val="40000"/>
                    <a:lumOff val="60000"/>
                  </a:schemeClr>
                </a:solidFill>
                <a:latin typeface="Barlow Condensed Medium" panose="00000606000000000000" pitchFamily="2" charset="0"/>
              </a:defRPr>
            </a:lvl1pPr>
          </a:lstStyle>
          <a:p>
            <a:r>
              <a:rPr lang="nl-BE" dirty="0" smtClean="0"/>
              <a:t>Computernetwerken 3.0</a:t>
            </a:r>
            <a:endParaRPr lang="nl-BE" dirty="0"/>
          </a:p>
        </p:txBody>
      </p:sp>
      <p:sp>
        <p:nvSpPr>
          <p:cNvPr id="11" name="Rechthoek 10">
            <a:hlinkClick r:id="" action="ppaction://hlinkshowjump?jump=lastslide"/>
          </p:cNvPr>
          <p:cNvSpPr/>
          <p:nvPr userDrawn="1"/>
        </p:nvSpPr>
        <p:spPr>
          <a:xfrm>
            <a:off x="95117" y="5776546"/>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EXIT</a:t>
            </a:r>
            <a:endParaRPr lang="nl-BE" sz="2400" dirty="0">
              <a:latin typeface="Barlow Condensed Medium" panose="00000606000000000000" pitchFamily="2" charset="0"/>
            </a:endParaRPr>
          </a:p>
        </p:txBody>
      </p:sp>
    </p:spTree>
    <p:extLst>
      <p:ext uri="{BB962C8B-B14F-4D97-AF65-F5344CB8AC3E}">
        <p14:creationId xmlns:p14="http://schemas.microsoft.com/office/powerpoint/2010/main" val="2017581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Leeg">
    <p:spTree>
      <p:nvGrpSpPr>
        <p:cNvPr id="1" name=""/>
        <p:cNvGrpSpPr/>
        <p:nvPr/>
      </p:nvGrpSpPr>
      <p:grpSpPr>
        <a:xfrm>
          <a:off x="0" y="0"/>
          <a:ext cx="0" cy="0"/>
          <a:chOff x="0" y="0"/>
          <a:chExt cx="0" cy="0"/>
        </a:xfrm>
      </p:grpSpPr>
      <p:sp>
        <p:nvSpPr>
          <p:cNvPr id="5" name="Tijdelijke aanduiding voor dianummer 5"/>
          <p:cNvSpPr>
            <a:spLocks noGrp="1"/>
          </p:cNvSpPr>
          <p:nvPr>
            <p:ph type="sldNum" sz="quarter" idx="4"/>
          </p:nvPr>
        </p:nvSpPr>
        <p:spPr>
          <a:xfrm>
            <a:off x="98386" y="6368698"/>
            <a:ext cx="1561761" cy="365125"/>
          </a:xfrm>
          <a:prstGeom prst="rect">
            <a:avLst/>
          </a:prstGeom>
        </p:spPr>
        <p:txBody>
          <a:bodyPr vert="horz" lIns="91440" tIns="45720" rIns="91440" bIns="45720" rtlCol="0" anchor="ctr"/>
          <a:lstStyle>
            <a:lvl1pPr algn="ctr">
              <a:defRPr sz="1800">
                <a:solidFill>
                  <a:schemeClr val="accent1">
                    <a:lumMod val="40000"/>
                    <a:lumOff val="60000"/>
                  </a:schemeClr>
                </a:solidFill>
                <a:latin typeface="Barlow Condensed Medium" panose="00000606000000000000" pitchFamily="2" charset="0"/>
              </a:defRPr>
            </a:lvl1pPr>
          </a:lstStyle>
          <a:p>
            <a:fld id="{488C8672-CA28-4FB0-BA1B-D11D790EBBC7}" type="slidenum">
              <a:rPr lang="nl-BE" smtClean="0"/>
              <a:pPr/>
              <a:t>‹nr.›</a:t>
            </a:fld>
            <a:endParaRPr lang="nl-BE" dirty="0"/>
          </a:p>
        </p:txBody>
      </p:sp>
      <p:sp>
        <p:nvSpPr>
          <p:cNvPr id="6" name="Rechthoek 5"/>
          <p:cNvSpPr/>
          <p:nvPr userDrawn="1"/>
        </p:nvSpPr>
        <p:spPr>
          <a:xfrm>
            <a:off x="95117" y="495083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8" name="Gelijkbenige driehoek 7">
            <a:hlinkClick r:id="" action="ppaction://hlinkshowjump?jump=previousslide"/>
          </p:cNvPr>
          <p:cNvSpPr/>
          <p:nvPr userDrawn="1"/>
        </p:nvSpPr>
        <p:spPr>
          <a:xfrm rot="16200000">
            <a:off x="185117" y="5040836"/>
            <a:ext cx="540000" cy="540000"/>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nl-BE"/>
          </a:p>
        </p:txBody>
      </p:sp>
      <p:sp>
        <p:nvSpPr>
          <p:cNvPr id="10" name="Tijdelijke aanduiding voor voettekst 4"/>
          <p:cNvSpPr>
            <a:spLocks noGrp="1"/>
          </p:cNvSpPr>
          <p:nvPr>
            <p:ph type="ftr" sz="quarter" idx="3"/>
          </p:nvPr>
        </p:nvSpPr>
        <p:spPr>
          <a:xfrm>
            <a:off x="5595" y="399594"/>
            <a:ext cx="1744074" cy="350116"/>
          </a:xfrm>
          <a:prstGeom prst="rect">
            <a:avLst/>
          </a:prstGeom>
        </p:spPr>
        <p:txBody>
          <a:bodyPr vert="horz" lIns="91440" tIns="45720" rIns="91440" bIns="45720" rtlCol="0" anchor="ctr"/>
          <a:lstStyle>
            <a:lvl1pPr algn="ctr">
              <a:defRPr lang="nl-BE" sz="1400" smtClean="0">
                <a:solidFill>
                  <a:schemeClr val="accent1">
                    <a:lumMod val="40000"/>
                    <a:lumOff val="60000"/>
                  </a:schemeClr>
                </a:solidFill>
                <a:latin typeface="Barlow Condensed Medium" panose="00000606000000000000" pitchFamily="2" charset="0"/>
              </a:defRPr>
            </a:lvl1pPr>
          </a:lstStyle>
          <a:p>
            <a:r>
              <a:rPr lang="nl-BE" dirty="0" smtClean="0"/>
              <a:t>Computernetwerken 3.0</a:t>
            </a:r>
            <a:endParaRPr lang="nl-BE" dirty="0"/>
          </a:p>
        </p:txBody>
      </p:sp>
    </p:spTree>
    <p:extLst>
      <p:ext uri="{BB962C8B-B14F-4D97-AF65-F5344CB8AC3E}">
        <p14:creationId xmlns:p14="http://schemas.microsoft.com/office/powerpoint/2010/main" val="1611546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rotWithShape="1">
          <a:blip r:embed="rId5">
            <a:extLst>
              <a:ext uri="{28A0092B-C50C-407E-A947-70E740481C1C}">
                <a14:useLocalDpi xmlns:a14="http://schemas.microsoft.com/office/drawing/2010/main" val="0"/>
              </a:ext>
            </a:extLst>
          </a:blip>
          <a:srcRect b="1367"/>
          <a:stretch/>
        </p:blipFill>
        <p:spPr>
          <a:xfrm>
            <a:off x="1733551" y="0"/>
            <a:ext cx="10458450" cy="6877050"/>
          </a:xfrm>
          <a:prstGeom prst="rect">
            <a:avLst/>
          </a:prstGeom>
        </p:spPr>
      </p:pic>
      <p:sp>
        <p:nvSpPr>
          <p:cNvPr id="8" name="Rechthoek 7"/>
          <p:cNvSpPr/>
          <p:nvPr userDrawn="1"/>
        </p:nvSpPr>
        <p:spPr>
          <a:xfrm>
            <a:off x="2797" y="0"/>
            <a:ext cx="1749670" cy="6858000"/>
          </a:xfrm>
          <a:prstGeom prst="rect">
            <a:avLst/>
          </a:prstGeom>
          <a:gradFill>
            <a:gsLst>
              <a:gs pos="0">
                <a:srgbClr val="E9F1F9"/>
              </a:gs>
              <a:gs pos="0">
                <a:schemeClr val="accent1">
                  <a:lumMod val="5000"/>
                  <a:lumOff val="95000"/>
                </a:schemeClr>
              </a:gs>
              <a:gs pos="100000">
                <a:schemeClr val="accent3"/>
              </a:gs>
              <a:gs pos="0">
                <a:schemeClr val="accent1"/>
              </a:gs>
              <a:gs pos="100000">
                <a:srgbClr val="1D4971"/>
              </a:gs>
              <a:gs pos="100000">
                <a:schemeClr val="accent1">
                  <a:lumMod val="30000"/>
                  <a:lumOff val="70000"/>
                </a:schemeClr>
              </a:gs>
            </a:gsLst>
            <a:lin ang="5400000" scaled="1"/>
          </a:gra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nl-BE" sz="2800"/>
          </a:p>
        </p:txBody>
      </p:sp>
      <p:sp>
        <p:nvSpPr>
          <p:cNvPr id="2" name="Tijdelijke aanduiding voor titel 1"/>
          <p:cNvSpPr>
            <a:spLocks noGrp="1"/>
          </p:cNvSpPr>
          <p:nvPr>
            <p:ph type="title"/>
          </p:nvPr>
        </p:nvSpPr>
        <p:spPr>
          <a:xfrm>
            <a:off x="1896812" y="365125"/>
            <a:ext cx="10095896" cy="1325563"/>
          </a:xfrm>
          <a:prstGeom prst="rect">
            <a:avLst/>
          </a:prstGeom>
        </p:spPr>
        <p:txBody>
          <a:bodyPr vert="horz" lIns="91440" tIns="45720" rIns="91440" bIns="45720" rtlCol="0" anchor="ctr">
            <a:normAutofit/>
          </a:bodyPr>
          <a:lstStyle/>
          <a:p>
            <a:r>
              <a:rPr lang="nl-NL" dirty="0" smtClean="0"/>
              <a:t>Klik om de stijl te bewerken</a:t>
            </a:r>
            <a:endParaRPr lang="nl-BE" dirty="0"/>
          </a:p>
        </p:txBody>
      </p:sp>
      <p:sp>
        <p:nvSpPr>
          <p:cNvPr id="3" name="Tijdelijke aanduiding voor tekst 2"/>
          <p:cNvSpPr>
            <a:spLocks noGrp="1"/>
          </p:cNvSpPr>
          <p:nvPr>
            <p:ph type="body" idx="1"/>
          </p:nvPr>
        </p:nvSpPr>
        <p:spPr>
          <a:xfrm>
            <a:off x="1896812" y="1825625"/>
            <a:ext cx="10095896" cy="4351338"/>
          </a:xfrm>
          <a:prstGeom prst="rect">
            <a:avLst/>
          </a:prstGeom>
        </p:spPr>
        <p:txBody>
          <a:bodyPr vert="horz" lIns="91440" tIns="45720" rIns="91440" bIns="45720" rtlCol="0">
            <a:normAutofit/>
          </a:bodyPr>
          <a:lstStyle/>
          <a:p>
            <a:pPr lvl="0"/>
            <a:r>
              <a:rPr lang="nl-NL" dirty="0" smtClean="0"/>
              <a:t>Tekststijl van het model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BE" dirty="0"/>
          </a:p>
        </p:txBody>
      </p:sp>
      <p:sp>
        <p:nvSpPr>
          <p:cNvPr id="5" name="Tijdelijke aanduiding voor voettekst 4"/>
          <p:cNvSpPr>
            <a:spLocks noGrp="1"/>
          </p:cNvSpPr>
          <p:nvPr>
            <p:ph type="ftr" sz="quarter" idx="3"/>
          </p:nvPr>
        </p:nvSpPr>
        <p:spPr>
          <a:xfrm>
            <a:off x="5595" y="399594"/>
            <a:ext cx="1744074" cy="350116"/>
          </a:xfrm>
          <a:prstGeom prst="rect">
            <a:avLst/>
          </a:prstGeom>
        </p:spPr>
        <p:txBody>
          <a:bodyPr vert="horz" lIns="91440" tIns="45720" rIns="91440" bIns="45720" rtlCol="0" anchor="ctr"/>
          <a:lstStyle>
            <a:lvl1pPr algn="ctr">
              <a:defRPr lang="nl-BE" sz="1400" smtClean="0">
                <a:solidFill>
                  <a:schemeClr val="accent1">
                    <a:lumMod val="40000"/>
                    <a:lumOff val="60000"/>
                  </a:schemeClr>
                </a:solidFill>
                <a:latin typeface="Barlow Condensed Medium" panose="00000606000000000000" pitchFamily="2" charset="0"/>
              </a:defRPr>
            </a:lvl1pPr>
          </a:lstStyle>
          <a:p>
            <a:r>
              <a:rPr lang="nl-BE" dirty="0" smtClean="0"/>
              <a:t>Computernetwerken 3.0</a:t>
            </a:r>
            <a:endParaRPr lang="nl-BE" dirty="0"/>
          </a:p>
        </p:txBody>
      </p:sp>
      <p:pic>
        <p:nvPicPr>
          <p:cNvPr id="9" name="Afbeelding 8"/>
          <p:cNvPicPr>
            <a:picLocks noChangeAspect="1"/>
          </p:cNvPicPr>
          <p:nvPr userDrawn="1"/>
        </p:nvPicPr>
        <p:blipFill>
          <a:blip r:embed="rId6" cstate="print">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95117" y="122998"/>
            <a:ext cx="1565030" cy="328656"/>
          </a:xfrm>
          <a:prstGeom prst="rect">
            <a:avLst/>
          </a:prstGeom>
        </p:spPr>
      </p:pic>
    </p:spTree>
    <p:extLst>
      <p:ext uri="{BB962C8B-B14F-4D97-AF65-F5344CB8AC3E}">
        <p14:creationId xmlns:p14="http://schemas.microsoft.com/office/powerpoint/2010/main" val="3425684604"/>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6"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5400" kern="1200">
          <a:solidFill>
            <a:schemeClr val="accent1">
              <a:lumMod val="40000"/>
              <a:lumOff val="60000"/>
            </a:schemeClr>
          </a:solidFill>
          <a:latin typeface="Barlow Condensed Medium" panose="00000606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kern="1200">
          <a:solidFill>
            <a:schemeClr val="accent1">
              <a:lumMod val="40000"/>
              <a:lumOff val="60000"/>
            </a:schemeClr>
          </a:solidFill>
          <a:latin typeface="Barlow Condensed Medium" panose="00000606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3200" kern="1200">
          <a:solidFill>
            <a:schemeClr val="accent1">
              <a:lumMod val="40000"/>
              <a:lumOff val="60000"/>
            </a:schemeClr>
          </a:solidFill>
          <a:latin typeface="Barlow Condensed Medium" panose="00000606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kern="1200">
          <a:solidFill>
            <a:schemeClr val="accent1">
              <a:lumMod val="40000"/>
              <a:lumOff val="60000"/>
            </a:schemeClr>
          </a:solidFill>
          <a:latin typeface="Barlow Condensed Medium" panose="00000606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40000"/>
              <a:lumOff val="60000"/>
            </a:schemeClr>
          </a:solidFill>
          <a:latin typeface="Barlow Condensed Medium" panose="00000606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40000"/>
              <a:lumOff val="60000"/>
            </a:schemeClr>
          </a:solidFill>
          <a:latin typeface="Barlow Condensed Medium" panose="00000606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https://www.youtube.com/embed/KmlGFa6tGOQ"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Autofit/>
          </a:bodyPr>
          <a:lstStyle/>
          <a:p>
            <a:r>
              <a:rPr lang="nl-BE" sz="4400" dirty="0" smtClean="0"/>
              <a:t>6.1 Een beknopte geschiedenis van het internet</a:t>
            </a:r>
            <a:endParaRPr lang="nl-BE" sz="4400" dirty="0"/>
          </a:p>
        </p:txBody>
      </p:sp>
      <p:sp>
        <p:nvSpPr>
          <p:cNvPr id="3" name="Ondertitel 2"/>
          <p:cNvSpPr>
            <a:spLocks noGrp="1"/>
          </p:cNvSpPr>
          <p:nvPr>
            <p:ph type="subTitle" idx="1"/>
          </p:nvPr>
        </p:nvSpPr>
        <p:spPr/>
        <p:txBody>
          <a:bodyPr/>
          <a:lstStyle/>
          <a:p>
            <a:r>
              <a:rPr lang="nl-BE" dirty="0" smtClean="0"/>
              <a:t>Computernetwerken 3.0</a:t>
            </a:r>
            <a:endParaRPr lang="nl-BE" dirty="0"/>
          </a:p>
        </p:txBody>
      </p:sp>
    </p:spTree>
    <p:extLst>
      <p:ext uri="{BB962C8B-B14F-4D97-AF65-F5344CB8AC3E}">
        <p14:creationId xmlns:p14="http://schemas.microsoft.com/office/powerpoint/2010/main" val="1677626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10</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8763938"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1971 – 15 knooppunten verbonden</a:t>
            </a:r>
            <a:endParaRPr lang="nl-BE" sz="6000" dirty="0">
              <a:solidFill>
                <a:schemeClr val="bg2"/>
              </a:solidFill>
              <a:latin typeface="Barlow Condensed" panose="00000506000000000000" pitchFamily="2" charset="0"/>
            </a:endParaRPr>
          </a:p>
        </p:txBody>
      </p:sp>
      <p:pic>
        <p:nvPicPr>
          <p:cNvPr id="7" name="Afbeelding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55625" y="1076325"/>
            <a:ext cx="8252399" cy="4904422"/>
          </a:xfrm>
          <a:prstGeom prst="rect">
            <a:avLst/>
          </a:prstGeom>
        </p:spPr>
      </p:pic>
    </p:spTree>
    <p:extLst>
      <p:ext uri="{BB962C8B-B14F-4D97-AF65-F5344CB8AC3E}">
        <p14:creationId xmlns:p14="http://schemas.microsoft.com/office/powerpoint/2010/main" val="73169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al 7"/>
          <p:cNvSpPr/>
          <p:nvPr/>
        </p:nvSpPr>
        <p:spPr>
          <a:xfrm>
            <a:off x="1885950" y="2079680"/>
            <a:ext cx="2700000" cy="270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11</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7922362"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1973 – </a:t>
            </a:r>
            <a:r>
              <a:rPr lang="nl-BE" sz="6000" dirty="0" smtClean="0">
                <a:solidFill>
                  <a:schemeClr val="bg2"/>
                </a:solidFill>
                <a:latin typeface="Barlow Condensed" panose="00000506000000000000" pitchFamily="2" charset="0"/>
              </a:rPr>
              <a:t>tientallen knooppunten</a:t>
            </a:r>
            <a:endParaRPr lang="nl-BE" sz="6000" dirty="0">
              <a:solidFill>
                <a:schemeClr val="bg2"/>
              </a:solidFill>
              <a:latin typeface="Barlow Condensed" panose="00000506000000000000" pitchFamily="2" charset="0"/>
            </a:endParaRP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3080" y="1475255"/>
            <a:ext cx="10058400" cy="4242905"/>
          </a:xfrm>
          <a:prstGeom prst="rect">
            <a:avLst/>
          </a:prstGeom>
        </p:spPr>
      </p:pic>
      <p:sp>
        <p:nvSpPr>
          <p:cNvPr id="11" name="Rechthoek 10"/>
          <p:cNvSpPr/>
          <p:nvPr/>
        </p:nvSpPr>
        <p:spPr>
          <a:xfrm>
            <a:off x="7243823" y="1840910"/>
            <a:ext cx="4720590" cy="317754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eerste </a:t>
            </a:r>
            <a:br>
              <a:rPr lang="nl-BE" sz="4000" dirty="0" smtClean="0">
                <a:latin typeface="Barlow Condensed" panose="00000506000000000000" pitchFamily="2" charset="0"/>
              </a:rPr>
            </a:br>
            <a:r>
              <a:rPr lang="nl-BE" sz="4000" dirty="0" smtClean="0">
                <a:latin typeface="Barlow Condensed" panose="00000506000000000000" pitchFamily="2" charset="0"/>
              </a:rPr>
              <a:t>satellietverbinding</a:t>
            </a:r>
            <a:endParaRPr lang="nl-BE" sz="4000" dirty="0">
              <a:latin typeface="Barlow Condensed" panose="00000506000000000000" pitchFamily="2" charset="0"/>
            </a:endParaRPr>
          </a:p>
        </p:txBody>
      </p:sp>
    </p:spTree>
    <p:extLst>
      <p:ext uri="{BB962C8B-B14F-4D97-AF65-F5344CB8AC3E}">
        <p14:creationId xmlns:p14="http://schemas.microsoft.com/office/powerpoint/2010/main" val="2371251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12</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6914072"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1971 - ontstaan van e-mail</a:t>
            </a:r>
            <a:endParaRPr lang="nl-BE" sz="6000" dirty="0">
              <a:solidFill>
                <a:schemeClr val="bg2"/>
              </a:solidFill>
              <a:latin typeface="Barlow Condensed" panose="00000506000000000000" pitchFamily="2" charset="0"/>
            </a:endParaRPr>
          </a:p>
        </p:txBody>
      </p:sp>
      <p:pic>
        <p:nvPicPr>
          <p:cNvPr id="10242" name="Picture 2" descr="email icon cutout PNG &amp; clipart images | CITYPNG"/>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647123" y="1552753"/>
            <a:ext cx="4165407" cy="41654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9069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al 6"/>
          <p:cNvSpPr/>
          <p:nvPr/>
        </p:nvSpPr>
        <p:spPr>
          <a:xfrm>
            <a:off x="6717066" y="2062996"/>
            <a:ext cx="3384000" cy="33832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13</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9257663" cy="923330"/>
          </a:xfrm>
          <a:prstGeom prst="rect">
            <a:avLst/>
          </a:prstGeom>
          <a:noFill/>
        </p:spPr>
        <p:txBody>
          <a:bodyPr wrap="none" rtlCol="0">
            <a:spAutoFit/>
          </a:bodyPr>
          <a:lstStyle/>
          <a:p>
            <a:r>
              <a:rPr lang="nl-BE" sz="5400" dirty="0" smtClean="0">
                <a:solidFill>
                  <a:schemeClr val="bg2"/>
                </a:solidFill>
                <a:latin typeface="Barlow Condensed" panose="00000506000000000000" pitchFamily="2" charset="0"/>
              </a:rPr>
              <a:t>1973 – eerste internationale verbinding</a:t>
            </a:r>
            <a:endParaRPr lang="nl-BE" sz="5400" dirty="0">
              <a:solidFill>
                <a:schemeClr val="bg2"/>
              </a:solidFill>
              <a:latin typeface="Barlow Condensed" panose="00000506000000000000" pitchFamily="2" charset="0"/>
            </a:endParaRPr>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0060" y="743794"/>
            <a:ext cx="8251190" cy="5413479"/>
          </a:xfrm>
          <a:prstGeom prst="rect">
            <a:avLst/>
          </a:prstGeom>
        </p:spPr>
      </p:pic>
    </p:spTree>
    <p:extLst>
      <p:ext uri="{BB962C8B-B14F-4D97-AF65-F5344CB8AC3E}">
        <p14:creationId xmlns:p14="http://schemas.microsoft.com/office/powerpoint/2010/main" val="1683884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14</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8031366" cy="923330"/>
          </a:xfrm>
          <a:prstGeom prst="rect">
            <a:avLst/>
          </a:prstGeom>
          <a:noFill/>
        </p:spPr>
        <p:txBody>
          <a:bodyPr wrap="none" rtlCol="0">
            <a:spAutoFit/>
          </a:bodyPr>
          <a:lstStyle/>
          <a:p>
            <a:r>
              <a:rPr lang="nl-BE" sz="5400" dirty="0" smtClean="0">
                <a:solidFill>
                  <a:schemeClr val="bg2"/>
                </a:solidFill>
                <a:latin typeface="Barlow Condensed" panose="00000506000000000000" pitchFamily="2" charset="0"/>
              </a:rPr>
              <a:t>1973 – Bob </a:t>
            </a:r>
            <a:r>
              <a:rPr lang="nl-BE" sz="5400" dirty="0" err="1" smtClean="0">
                <a:solidFill>
                  <a:schemeClr val="bg2"/>
                </a:solidFill>
                <a:latin typeface="Barlow Condensed" panose="00000506000000000000" pitchFamily="2" charset="0"/>
              </a:rPr>
              <a:t>Metcalfe</a:t>
            </a:r>
            <a:r>
              <a:rPr lang="nl-BE" sz="5400" dirty="0" smtClean="0">
                <a:solidFill>
                  <a:schemeClr val="bg2"/>
                </a:solidFill>
                <a:latin typeface="Barlow Condensed" panose="00000506000000000000" pitchFamily="2" charset="0"/>
              </a:rPr>
              <a:t> (Xerox PARC) </a:t>
            </a:r>
            <a:endParaRPr lang="nl-BE" sz="5400" dirty="0">
              <a:solidFill>
                <a:schemeClr val="bg2"/>
              </a:solidFill>
              <a:latin typeface="Barlow Condensed" panose="00000506000000000000" pitchFamily="2" charset="0"/>
            </a:endParaRPr>
          </a:p>
        </p:txBody>
      </p:sp>
      <p:pic>
        <p:nvPicPr>
          <p:cNvPr id="11266" name="Picture 2" descr="Software Defined Perime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18070" y="1314990"/>
            <a:ext cx="4526280" cy="4119481"/>
          </a:xfrm>
          <a:prstGeom prst="rect">
            <a:avLst/>
          </a:prstGeom>
          <a:noFill/>
          <a:extLst>
            <a:ext uri="{909E8E84-426E-40DD-AFC4-6F175D3DCCD1}">
              <a14:hiddenFill xmlns:a14="http://schemas.microsoft.com/office/drawing/2010/main">
                <a:solidFill>
                  <a:srgbClr val="FFFFFF"/>
                </a:solidFill>
              </a14:hiddenFill>
            </a:ext>
          </a:extLst>
        </p:spPr>
      </p:pic>
      <p:sp>
        <p:nvSpPr>
          <p:cNvPr id="11" name="Tekstvak 10"/>
          <p:cNvSpPr txBox="1"/>
          <p:nvPr/>
        </p:nvSpPr>
        <p:spPr>
          <a:xfrm>
            <a:off x="2470898" y="2406442"/>
            <a:ext cx="3831498" cy="1569660"/>
          </a:xfrm>
          <a:prstGeom prst="rect">
            <a:avLst/>
          </a:prstGeom>
          <a:noFill/>
        </p:spPr>
        <p:txBody>
          <a:bodyPr wrap="none" rtlCol="0">
            <a:spAutoFit/>
          </a:bodyPr>
          <a:lstStyle/>
          <a:p>
            <a:r>
              <a:rPr lang="nl-BE" sz="4800" dirty="0" smtClean="0">
                <a:solidFill>
                  <a:schemeClr val="bg2"/>
                </a:solidFill>
                <a:latin typeface="Barlow Condensed" panose="00000506000000000000" pitchFamily="2" charset="0"/>
              </a:rPr>
              <a:t>ontwikkeling van </a:t>
            </a:r>
            <a:br>
              <a:rPr lang="nl-BE" sz="4800" dirty="0" smtClean="0">
                <a:solidFill>
                  <a:schemeClr val="bg2"/>
                </a:solidFill>
                <a:latin typeface="Barlow Condensed" panose="00000506000000000000" pitchFamily="2" charset="0"/>
              </a:rPr>
            </a:br>
            <a:r>
              <a:rPr lang="nl-BE" sz="4800" dirty="0" smtClean="0">
                <a:solidFill>
                  <a:schemeClr val="bg2"/>
                </a:solidFill>
                <a:latin typeface="Barlow Condensed" panose="00000506000000000000" pitchFamily="2" charset="0"/>
              </a:rPr>
              <a:t>Ethernet</a:t>
            </a:r>
            <a:endParaRPr lang="nl-BE" sz="4800" dirty="0">
              <a:solidFill>
                <a:schemeClr val="bg2"/>
              </a:solidFill>
              <a:latin typeface="Barlow Condensed" panose="00000506000000000000" pitchFamily="2" charset="0"/>
            </a:endParaRPr>
          </a:p>
        </p:txBody>
      </p:sp>
    </p:spTree>
    <p:extLst>
      <p:ext uri="{BB962C8B-B14F-4D97-AF65-F5344CB8AC3E}">
        <p14:creationId xmlns:p14="http://schemas.microsoft.com/office/powerpoint/2010/main" val="1858072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1266"/>
                                        </p:tgtEl>
                                        <p:attrNameLst>
                                          <p:attrName>style.visibility</p:attrName>
                                        </p:attrNameLst>
                                      </p:cBhvr>
                                      <p:to>
                                        <p:strVal val="visible"/>
                                      </p:to>
                                    </p:set>
                                    <p:animEffect transition="in" filter="fade">
                                      <p:cBhvr>
                                        <p:cTn id="10" dur="500"/>
                                        <p:tgtEl>
                                          <p:spTgt spid="11266"/>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15</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9752991" cy="923330"/>
          </a:xfrm>
          <a:prstGeom prst="rect">
            <a:avLst/>
          </a:prstGeom>
          <a:noFill/>
        </p:spPr>
        <p:txBody>
          <a:bodyPr wrap="none" rtlCol="0">
            <a:spAutoFit/>
          </a:bodyPr>
          <a:lstStyle/>
          <a:p>
            <a:r>
              <a:rPr lang="nl-BE" sz="5400" dirty="0" smtClean="0">
                <a:solidFill>
                  <a:schemeClr val="bg2"/>
                </a:solidFill>
                <a:latin typeface="Barlow Condensed" panose="00000506000000000000" pitchFamily="2" charset="0"/>
              </a:rPr>
              <a:t>1974 – </a:t>
            </a:r>
            <a:r>
              <a:rPr lang="nl-BE" sz="5400" dirty="0" err="1" smtClean="0">
                <a:solidFill>
                  <a:schemeClr val="bg2"/>
                </a:solidFill>
                <a:latin typeface="Barlow Condensed" panose="00000506000000000000" pitchFamily="2" charset="0"/>
              </a:rPr>
              <a:t>Vinton</a:t>
            </a:r>
            <a:r>
              <a:rPr lang="nl-BE" sz="5400" dirty="0" smtClean="0">
                <a:solidFill>
                  <a:schemeClr val="bg2"/>
                </a:solidFill>
                <a:latin typeface="Barlow Condensed" panose="00000506000000000000" pitchFamily="2" charset="0"/>
              </a:rPr>
              <a:t> </a:t>
            </a:r>
            <a:r>
              <a:rPr lang="nl-BE" sz="5400" dirty="0" err="1" smtClean="0">
                <a:solidFill>
                  <a:schemeClr val="bg2"/>
                </a:solidFill>
                <a:latin typeface="Barlow Condensed" panose="00000506000000000000" pitchFamily="2" charset="0"/>
              </a:rPr>
              <a:t>Cerf</a:t>
            </a:r>
            <a:r>
              <a:rPr lang="nl-BE" sz="5400" dirty="0" smtClean="0">
                <a:solidFill>
                  <a:schemeClr val="bg2"/>
                </a:solidFill>
                <a:latin typeface="Barlow Condensed" panose="00000506000000000000" pitchFamily="2" charset="0"/>
              </a:rPr>
              <a:t> &amp; Robert </a:t>
            </a:r>
            <a:r>
              <a:rPr lang="nl-BE" sz="5400" dirty="0" err="1" smtClean="0">
                <a:solidFill>
                  <a:schemeClr val="bg2"/>
                </a:solidFill>
                <a:latin typeface="Barlow Condensed" panose="00000506000000000000" pitchFamily="2" charset="0"/>
              </a:rPr>
              <a:t>Kahn</a:t>
            </a:r>
            <a:r>
              <a:rPr lang="nl-BE" sz="5400" dirty="0" smtClean="0">
                <a:solidFill>
                  <a:schemeClr val="bg2"/>
                </a:solidFill>
                <a:latin typeface="Barlow Condensed" panose="00000506000000000000" pitchFamily="2" charset="0"/>
              </a:rPr>
              <a:t> (UCLA)</a:t>
            </a:r>
            <a:endParaRPr lang="nl-BE" sz="5400" dirty="0">
              <a:solidFill>
                <a:schemeClr val="bg2"/>
              </a:solidFill>
              <a:latin typeface="Barlow Condensed" panose="00000506000000000000" pitchFamily="2" charset="0"/>
            </a:endParaRPr>
          </a:p>
        </p:txBody>
      </p:sp>
      <p:sp>
        <p:nvSpPr>
          <p:cNvPr id="11" name="Tekstvak 10"/>
          <p:cNvSpPr txBox="1"/>
          <p:nvPr/>
        </p:nvSpPr>
        <p:spPr>
          <a:xfrm>
            <a:off x="2470898" y="2406442"/>
            <a:ext cx="3831498" cy="1569660"/>
          </a:xfrm>
          <a:prstGeom prst="rect">
            <a:avLst/>
          </a:prstGeom>
          <a:noFill/>
        </p:spPr>
        <p:txBody>
          <a:bodyPr wrap="none" rtlCol="0">
            <a:spAutoFit/>
          </a:bodyPr>
          <a:lstStyle/>
          <a:p>
            <a:r>
              <a:rPr lang="nl-BE" sz="4800" dirty="0" smtClean="0">
                <a:solidFill>
                  <a:schemeClr val="bg2"/>
                </a:solidFill>
                <a:latin typeface="Barlow Condensed" panose="00000506000000000000" pitchFamily="2" charset="0"/>
              </a:rPr>
              <a:t>ontwikkeling van </a:t>
            </a:r>
            <a:br>
              <a:rPr lang="nl-BE" sz="4800" dirty="0" smtClean="0">
                <a:solidFill>
                  <a:schemeClr val="bg2"/>
                </a:solidFill>
                <a:latin typeface="Barlow Condensed" panose="00000506000000000000" pitchFamily="2" charset="0"/>
              </a:rPr>
            </a:br>
            <a:r>
              <a:rPr lang="nl-BE" sz="4800" dirty="0" smtClean="0">
                <a:solidFill>
                  <a:schemeClr val="bg2"/>
                </a:solidFill>
                <a:latin typeface="Barlow Condensed" panose="00000506000000000000" pitchFamily="2" charset="0"/>
              </a:rPr>
              <a:t>TCP/IP</a:t>
            </a:r>
            <a:endParaRPr lang="nl-BE" sz="4800" dirty="0">
              <a:solidFill>
                <a:schemeClr val="bg2"/>
              </a:solidFill>
              <a:latin typeface="Barlow Condensed" panose="00000506000000000000" pitchFamily="2" charset="0"/>
            </a:endParaRPr>
          </a:p>
        </p:txBody>
      </p:sp>
      <p:pic>
        <p:nvPicPr>
          <p:cNvPr id="13314" name="Picture 2" descr="Bob Kahn The Digital Antiquarian"/>
          <p:cNvPicPr>
            <a:picLocks noChangeAspect="1" noChangeArrowheads="1"/>
          </p:cNvPicPr>
          <p:nvPr/>
        </p:nvPicPr>
        <p:blipFill rotWithShape="1">
          <a:blip r:embed="rId3">
            <a:extLst>
              <a:ext uri="{28A0092B-C50C-407E-A947-70E740481C1C}">
                <a14:useLocalDpi xmlns:a14="http://schemas.microsoft.com/office/drawing/2010/main" val="0"/>
              </a:ext>
            </a:extLst>
          </a:blip>
          <a:srcRect l="16166" r="10600"/>
          <a:stretch/>
        </p:blipFill>
        <p:spPr bwMode="auto">
          <a:xfrm>
            <a:off x="9338310" y="1249154"/>
            <a:ext cx="2606040" cy="4157236"/>
          </a:xfrm>
          <a:prstGeom prst="rect">
            <a:avLst/>
          </a:prstGeom>
          <a:noFill/>
          <a:extLst>
            <a:ext uri="{909E8E84-426E-40DD-AFC4-6F175D3DCCD1}">
              <a14:hiddenFill xmlns:a14="http://schemas.microsoft.com/office/drawing/2010/main">
                <a:solidFill>
                  <a:srgbClr val="FFFFFF"/>
                </a:solidFill>
              </a14:hiddenFill>
            </a:ext>
          </a:extLst>
        </p:spPr>
      </p:pic>
      <p:pic>
        <p:nvPicPr>
          <p:cNvPr id="2" name="Afbeelding 1"/>
          <p:cNvPicPr>
            <a:picLocks noChangeAspect="1"/>
          </p:cNvPicPr>
          <p:nvPr/>
        </p:nvPicPr>
        <p:blipFill rotWithShape="1">
          <a:blip r:embed="rId4"/>
          <a:srcRect l="10925" r="17825"/>
          <a:stretch/>
        </p:blipFill>
        <p:spPr>
          <a:xfrm>
            <a:off x="6675121" y="1249154"/>
            <a:ext cx="2503170" cy="4157236"/>
          </a:xfrm>
          <a:prstGeom prst="rect">
            <a:avLst/>
          </a:prstGeom>
        </p:spPr>
      </p:pic>
    </p:spTree>
    <p:extLst>
      <p:ext uri="{BB962C8B-B14F-4D97-AF65-F5344CB8AC3E}">
        <p14:creationId xmlns:p14="http://schemas.microsoft.com/office/powerpoint/2010/main" val="2009342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fade">
                                      <p:cBhvr>
                                        <p:cTn id="13" dur="500"/>
                                        <p:tgtEl>
                                          <p:spTgt spid="13314"/>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16</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0" y="5718160"/>
            <a:ext cx="9890759" cy="923330"/>
          </a:xfrm>
          <a:prstGeom prst="rect">
            <a:avLst/>
          </a:prstGeom>
          <a:noFill/>
        </p:spPr>
        <p:txBody>
          <a:bodyPr wrap="square" rtlCol="0">
            <a:spAutoFit/>
          </a:bodyPr>
          <a:lstStyle/>
          <a:p>
            <a:pPr algn="ctr"/>
            <a:r>
              <a:rPr lang="nl-BE" sz="5400" dirty="0" smtClean="0">
                <a:solidFill>
                  <a:schemeClr val="bg2"/>
                </a:solidFill>
                <a:latin typeface="Barlow Condensed" panose="00000506000000000000" pitchFamily="2" charset="0"/>
              </a:rPr>
              <a:t>Jaren 1980 – het begrip “internet”</a:t>
            </a:r>
            <a:endParaRPr lang="nl-BE" sz="5400" dirty="0">
              <a:solidFill>
                <a:schemeClr val="bg2"/>
              </a:solidFill>
              <a:latin typeface="Barlow Condensed" panose="00000506000000000000" pitchFamily="2" charset="0"/>
            </a:endParaRPr>
          </a:p>
        </p:txBody>
      </p:sp>
      <p:sp>
        <p:nvSpPr>
          <p:cNvPr id="12" name="Rechthoek 11"/>
          <p:cNvSpPr/>
          <p:nvPr/>
        </p:nvSpPr>
        <p:spPr>
          <a:xfrm>
            <a:off x="5777358" y="1520870"/>
            <a:ext cx="2408933" cy="102802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ARPANET</a:t>
            </a:r>
            <a:endParaRPr lang="nl-BE" sz="4000" dirty="0">
              <a:latin typeface="Barlow Condensed" panose="00000506000000000000" pitchFamily="2" charset="0"/>
            </a:endParaRPr>
          </a:p>
        </p:txBody>
      </p:sp>
      <p:sp>
        <p:nvSpPr>
          <p:cNvPr id="13" name="Rechthoek 12"/>
          <p:cNvSpPr/>
          <p:nvPr/>
        </p:nvSpPr>
        <p:spPr>
          <a:xfrm>
            <a:off x="2660778" y="2210480"/>
            <a:ext cx="2408933" cy="102802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CSNET</a:t>
            </a:r>
            <a:endParaRPr lang="nl-BE" sz="4000" dirty="0">
              <a:latin typeface="Barlow Condensed" panose="00000506000000000000" pitchFamily="2" charset="0"/>
            </a:endParaRPr>
          </a:p>
        </p:txBody>
      </p:sp>
      <p:sp>
        <p:nvSpPr>
          <p:cNvPr id="14" name="Rechthoek 13"/>
          <p:cNvSpPr/>
          <p:nvPr/>
        </p:nvSpPr>
        <p:spPr>
          <a:xfrm>
            <a:off x="8933279" y="2175749"/>
            <a:ext cx="2408933" cy="102802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BITNET</a:t>
            </a:r>
            <a:endParaRPr lang="nl-BE" sz="4000" dirty="0">
              <a:latin typeface="Barlow Condensed" panose="00000506000000000000" pitchFamily="2" charset="0"/>
            </a:endParaRPr>
          </a:p>
        </p:txBody>
      </p:sp>
      <p:sp>
        <p:nvSpPr>
          <p:cNvPr id="15" name="Rechthoek 14"/>
          <p:cNvSpPr/>
          <p:nvPr/>
        </p:nvSpPr>
        <p:spPr>
          <a:xfrm>
            <a:off x="2660778" y="3796387"/>
            <a:ext cx="2408933" cy="102802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err="1" smtClean="0">
                <a:latin typeface="Barlow Condensed" panose="00000506000000000000" pitchFamily="2" charset="0"/>
              </a:rPr>
              <a:t>EUNet</a:t>
            </a:r>
            <a:endParaRPr lang="nl-BE" sz="4000" dirty="0">
              <a:latin typeface="Barlow Condensed" panose="00000506000000000000" pitchFamily="2" charset="0"/>
            </a:endParaRPr>
          </a:p>
        </p:txBody>
      </p:sp>
      <p:sp>
        <p:nvSpPr>
          <p:cNvPr id="17" name="Rechthoek 16"/>
          <p:cNvSpPr/>
          <p:nvPr/>
        </p:nvSpPr>
        <p:spPr>
          <a:xfrm>
            <a:off x="8893938" y="3796387"/>
            <a:ext cx="2408933" cy="102802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JNET</a:t>
            </a:r>
            <a:endParaRPr lang="nl-BE" sz="4000" dirty="0">
              <a:latin typeface="Barlow Condensed" panose="00000506000000000000" pitchFamily="2" charset="0"/>
            </a:endParaRPr>
          </a:p>
        </p:txBody>
      </p:sp>
      <p:sp>
        <p:nvSpPr>
          <p:cNvPr id="18" name="Rechthoek 17"/>
          <p:cNvSpPr/>
          <p:nvPr/>
        </p:nvSpPr>
        <p:spPr>
          <a:xfrm>
            <a:off x="5777357" y="4569770"/>
            <a:ext cx="2408933" cy="102802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NSFNET</a:t>
            </a:r>
            <a:endParaRPr lang="nl-BE" sz="4000" dirty="0">
              <a:latin typeface="Barlow Condensed" panose="00000506000000000000" pitchFamily="2" charset="0"/>
            </a:endParaRPr>
          </a:p>
        </p:txBody>
      </p:sp>
      <p:cxnSp>
        <p:nvCxnSpPr>
          <p:cNvPr id="7" name="Rechte verbindingslijn 6"/>
          <p:cNvCxnSpPr/>
          <p:nvPr/>
        </p:nvCxnSpPr>
        <p:spPr>
          <a:xfrm flipV="1">
            <a:off x="5167914" y="2267152"/>
            <a:ext cx="511240" cy="281738"/>
          </a:xfrm>
          <a:prstGeom prst="line">
            <a:avLst/>
          </a:prstGeom>
          <a:ln w="57150"/>
        </p:spPr>
        <p:style>
          <a:lnRef idx="1">
            <a:schemeClr val="accent6"/>
          </a:lnRef>
          <a:fillRef idx="0">
            <a:schemeClr val="accent6"/>
          </a:fillRef>
          <a:effectRef idx="0">
            <a:schemeClr val="accent6"/>
          </a:effectRef>
          <a:fontRef idx="minor">
            <a:schemeClr val="tx1"/>
          </a:fontRef>
        </p:style>
      </p:cxnSp>
      <p:cxnSp>
        <p:nvCxnSpPr>
          <p:cNvPr id="20" name="Rechte verbindingslijn 19"/>
          <p:cNvCxnSpPr/>
          <p:nvPr/>
        </p:nvCxnSpPr>
        <p:spPr>
          <a:xfrm>
            <a:off x="8247870" y="2175749"/>
            <a:ext cx="530370" cy="373141"/>
          </a:xfrm>
          <a:prstGeom prst="line">
            <a:avLst/>
          </a:prstGeom>
          <a:ln w="57150"/>
        </p:spPr>
        <p:style>
          <a:lnRef idx="1">
            <a:schemeClr val="accent6"/>
          </a:lnRef>
          <a:fillRef idx="0">
            <a:schemeClr val="accent6"/>
          </a:fillRef>
          <a:effectRef idx="0">
            <a:schemeClr val="accent6"/>
          </a:effectRef>
          <a:fontRef idx="minor">
            <a:schemeClr val="tx1"/>
          </a:fontRef>
        </p:style>
      </p:cxnSp>
      <p:cxnSp>
        <p:nvCxnSpPr>
          <p:cNvPr id="24" name="Rechte verbindingslijn 23"/>
          <p:cNvCxnSpPr/>
          <p:nvPr/>
        </p:nvCxnSpPr>
        <p:spPr>
          <a:xfrm flipV="1">
            <a:off x="5167914" y="2669260"/>
            <a:ext cx="875712" cy="1070458"/>
          </a:xfrm>
          <a:prstGeom prst="line">
            <a:avLst/>
          </a:prstGeom>
          <a:ln w="57150"/>
        </p:spPr>
        <p:style>
          <a:lnRef idx="1">
            <a:schemeClr val="accent6"/>
          </a:lnRef>
          <a:fillRef idx="0">
            <a:schemeClr val="accent6"/>
          </a:fillRef>
          <a:effectRef idx="0">
            <a:schemeClr val="accent6"/>
          </a:effectRef>
          <a:fontRef idx="minor">
            <a:schemeClr val="tx1"/>
          </a:fontRef>
        </p:style>
      </p:cxnSp>
      <p:cxnSp>
        <p:nvCxnSpPr>
          <p:cNvPr id="29" name="Rechte verbindingslijn 28"/>
          <p:cNvCxnSpPr/>
          <p:nvPr/>
        </p:nvCxnSpPr>
        <p:spPr>
          <a:xfrm flipH="1" flipV="1">
            <a:off x="7959364" y="2669260"/>
            <a:ext cx="818877" cy="1070458"/>
          </a:xfrm>
          <a:prstGeom prst="line">
            <a:avLst/>
          </a:prstGeom>
          <a:ln w="57150"/>
        </p:spPr>
        <p:style>
          <a:lnRef idx="1">
            <a:schemeClr val="accent6"/>
          </a:lnRef>
          <a:fillRef idx="0">
            <a:schemeClr val="accent6"/>
          </a:fillRef>
          <a:effectRef idx="0">
            <a:schemeClr val="accent6"/>
          </a:effectRef>
          <a:fontRef idx="minor">
            <a:schemeClr val="tx1"/>
          </a:fontRef>
        </p:style>
      </p:cxnSp>
      <p:cxnSp>
        <p:nvCxnSpPr>
          <p:cNvPr id="32" name="Rechte verbindingslijn 31"/>
          <p:cNvCxnSpPr/>
          <p:nvPr/>
        </p:nvCxnSpPr>
        <p:spPr>
          <a:xfrm flipV="1">
            <a:off x="6979334" y="2703272"/>
            <a:ext cx="46811" cy="1731568"/>
          </a:xfrm>
          <a:prstGeom prst="line">
            <a:avLst/>
          </a:prstGeom>
          <a:ln w="57150"/>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757450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childTnLst>
                          </p:cTn>
                        </p:par>
                        <p:par>
                          <p:cTn id="43" fill="hold">
                            <p:stCondLst>
                              <p:cond delay="3500"/>
                            </p:stCondLst>
                            <p:childTnLst>
                              <p:par>
                                <p:cTn id="44" presetID="10" presetClass="entr" presetSubtype="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2" grpId="0" animBg="1"/>
      <p:bldP spid="13" grpId="0" animBg="1"/>
      <p:bldP spid="14" grpId="0" animBg="1"/>
      <p:bldP spid="15"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113</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17</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36" name="Rechthoek 35"/>
          <p:cNvSpPr/>
          <p:nvPr/>
        </p:nvSpPr>
        <p:spPr>
          <a:xfrm>
            <a:off x="2183130" y="1431251"/>
            <a:ext cx="2926080" cy="3989069"/>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IETF</a:t>
            </a:r>
          </a:p>
          <a:p>
            <a:pPr algn="ctr"/>
            <a:endParaRPr lang="nl-BE" sz="4000" dirty="0">
              <a:latin typeface="Barlow Condensed" panose="00000506000000000000" pitchFamily="2" charset="0"/>
            </a:endParaRPr>
          </a:p>
          <a:p>
            <a:pPr algn="ctr"/>
            <a:r>
              <a:rPr lang="nl-BE" sz="4000" dirty="0" smtClean="0">
                <a:latin typeface="Barlow Condensed" panose="00000506000000000000" pitchFamily="2" charset="0"/>
              </a:rPr>
              <a:t>Internet Engineering </a:t>
            </a:r>
            <a:br>
              <a:rPr lang="nl-BE" sz="4000" dirty="0" smtClean="0">
                <a:latin typeface="Barlow Condensed" panose="00000506000000000000" pitchFamily="2" charset="0"/>
              </a:rPr>
            </a:br>
            <a:r>
              <a:rPr lang="nl-BE" sz="4000" dirty="0" err="1" smtClean="0">
                <a:latin typeface="Barlow Condensed" panose="00000506000000000000" pitchFamily="2" charset="0"/>
              </a:rPr>
              <a:t>Task</a:t>
            </a:r>
            <a:r>
              <a:rPr lang="nl-BE" sz="4000" dirty="0" smtClean="0">
                <a:latin typeface="Barlow Condensed" panose="00000506000000000000" pitchFamily="2" charset="0"/>
              </a:rPr>
              <a:t> Force</a:t>
            </a:r>
          </a:p>
          <a:p>
            <a:pPr algn="ctr"/>
            <a:endParaRPr lang="nl-BE" sz="4000" dirty="0">
              <a:latin typeface="Barlow Condensed" panose="00000506000000000000" pitchFamily="2" charset="0"/>
            </a:endParaRPr>
          </a:p>
        </p:txBody>
      </p:sp>
      <p:sp>
        <p:nvSpPr>
          <p:cNvPr id="37" name="Tekstvak 36"/>
          <p:cNvSpPr txBox="1"/>
          <p:nvPr/>
        </p:nvSpPr>
        <p:spPr>
          <a:xfrm>
            <a:off x="2053591" y="5718160"/>
            <a:ext cx="9890759" cy="923330"/>
          </a:xfrm>
          <a:prstGeom prst="rect">
            <a:avLst/>
          </a:prstGeom>
          <a:noFill/>
        </p:spPr>
        <p:txBody>
          <a:bodyPr wrap="square" rtlCol="0">
            <a:spAutoFit/>
          </a:bodyPr>
          <a:lstStyle/>
          <a:p>
            <a:pPr algn="ctr"/>
            <a:r>
              <a:rPr lang="nl-BE" sz="5400" dirty="0" smtClean="0">
                <a:solidFill>
                  <a:schemeClr val="bg2"/>
                </a:solidFill>
                <a:latin typeface="Barlow Condensed" panose="00000506000000000000" pitchFamily="2" charset="0"/>
              </a:rPr>
              <a:t>De waakhonden van het internet</a:t>
            </a:r>
            <a:endParaRPr lang="nl-BE" sz="5400" dirty="0">
              <a:solidFill>
                <a:schemeClr val="bg2"/>
              </a:solidFill>
              <a:latin typeface="Barlow Condensed" panose="00000506000000000000" pitchFamily="2" charset="0"/>
            </a:endParaRPr>
          </a:p>
        </p:txBody>
      </p:sp>
      <p:sp>
        <p:nvSpPr>
          <p:cNvPr id="38" name="Rechthoek 37"/>
          <p:cNvSpPr/>
          <p:nvPr/>
        </p:nvSpPr>
        <p:spPr>
          <a:xfrm>
            <a:off x="5381627" y="1431251"/>
            <a:ext cx="3099434" cy="3989069"/>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ISOC</a:t>
            </a:r>
          </a:p>
          <a:p>
            <a:pPr algn="ctr"/>
            <a:endParaRPr lang="nl-BE" sz="4000" dirty="0">
              <a:latin typeface="Barlow Condensed" panose="00000506000000000000" pitchFamily="2" charset="0"/>
            </a:endParaRPr>
          </a:p>
          <a:p>
            <a:pPr algn="ctr"/>
            <a:r>
              <a:rPr lang="nl-BE" sz="4000" dirty="0" smtClean="0">
                <a:latin typeface="Barlow Condensed" panose="00000506000000000000" pitchFamily="2" charset="0"/>
              </a:rPr>
              <a:t>Internet </a:t>
            </a:r>
            <a:br>
              <a:rPr lang="nl-BE" sz="4000" dirty="0" smtClean="0">
                <a:latin typeface="Barlow Condensed" panose="00000506000000000000" pitchFamily="2" charset="0"/>
              </a:rPr>
            </a:br>
            <a:r>
              <a:rPr lang="nl-BE" sz="4000" dirty="0" smtClean="0">
                <a:latin typeface="Barlow Condensed" panose="00000506000000000000" pitchFamily="2" charset="0"/>
              </a:rPr>
              <a:t>Society</a:t>
            </a:r>
          </a:p>
          <a:p>
            <a:pPr algn="ctr"/>
            <a:r>
              <a:rPr lang="nl-BE" sz="4000" dirty="0" smtClean="0">
                <a:latin typeface="Barlow Condensed" panose="00000506000000000000" pitchFamily="2" charset="0"/>
              </a:rPr>
              <a:t/>
            </a:r>
            <a:br>
              <a:rPr lang="nl-BE" sz="4000" dirty="0" smtClean="0">
                <a:latin typeface="Barlow Condensed" panose="00000506000000000000" pitchFamily="2" charset="0"/>
              </a:rPr>
            </a:br>
            <a:endParaRPr lang="nl-BE" sz="4000" dirty="0">
              <a:latin typeface="Barlow Condensed" panose="00000506000000000000" pitchFamily="2" charset="0"/>
            </a:endParaRPr>
          </a:p>
        </p:txBody>
      </p:sp>
      <p:sp>
        <p:nvSpPr>
          <p:cNvPr id="39" name="Rechthoek 38"/>
          <p:cNvSpPr/>
          <p:nvPr/>
        </p:nvSpPr>
        <p:spPr>
          <a:xfrm>
            <a:off x="8766811" y="1431251"/>
            <a:ext cx="2948939" cy="3989069"/>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IANA</a:t>
            </a:r>
          </a:p>
          <a:p>
            <a:pPr algn="ctr"/>
            <a:endParaRPr lang="nl-BE" sz="4000" dirty="0">
              <a:latin typeface="Barlow Condensed" panose="00000506000000000000" pitchFamily="2" charset="0"/>
            </a:endParaRPr>
          </a:p>
          <a:p>
            <a:pPr algn="ctr"/>
            <a:r>
              <a:rPr lang="nl-BE" sz="4000" dirty="0" smtClean="0">
                <a:latin typeface="Barlow Condensed" panose="00000506000000000000" pitchFamily="2" charset="0"/>
              </a:rPr>
              <a:t>Internet </a:t>
            </a:r>
            <a:r>
              <a:rPr lang="nl-BE" sz="4000" dirty="0" err="1" smtClean="0">
                <a:latin typeface="Barlow Condensed" panose="00000506000000000000" pitchFamily="2" charset="0"/>
              </a:rPr>
              <a:t>Assigned</a:t>
            </a:r>
            <a:r>
              <a:rPr lang="nl-BE" sz="4000" dirty="0" smtClean="0">
                <a:latin typeface="Barlow Condensed" panose="00000506000000000000" pitchFamily="2" charset="0"/>
              </a:rPr>
              <a:t> </a:t>
            </a:r>
            <a:r>
              <a:rPr lang="nl-BE" sz="4000" dirty="0" err="1" smtClean="0">
                <a:latin typeface="Barlow Condensed" panose="00000506000000000000" pitchFamily="2" charset="0"/>
              </a:rPr>
              <a:t>Numbers</a:t>
            </a:r>
            <a:r>
              <a:rPr lang="nl-BE" sz="4000" dirty="0" smtClean="0">
                <a:latin typeface="Barlow Condensed" panose="00000506000000000000" pitchFamily="2" charset="0"/>
              </a:rPr>
              <a:t> </a:t>
            </a:r>
            <a:r>
              <a:rPr lang="nl-BE" sz="4000" dirty="0" err="1" smtClean="0">
                <a:latin typeface="Barlow Condensed" panose="00000506000000000000" pitchFamily="2" charset="0"/>
              </a:rPr>
              <a:t>Authority</a:t>
            </a:r>
            <a:endParaRPr lang="nl-BE" sz="4000" dirty="0">
              <a:latin typeface="Barlow Condensed" panose="00000506000000000000" pitchFamily="2" charset="0"/>
            </a:endParaRPr>
          </a:p>
        </p:txBody>
      </p:sp>
    </p:spTree>
    <p:extLst>
      <p:ext uri="{BB962C8B-B14F-4D97-AF65-F5344CB8AC3E}">
        <p14:creationId xmlns:p14="http://schemas.microsoft.com/office/powerpoint/2010/main" val="116382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animBg="1"/>
      <p:bldP spid="3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hoek 10"/>
          <p:cNvSpPr/>
          <p:nvPr/>
        </p:nvSpPr>
        <p:spPr>
          <a:xfrm>
            <a:off x="2019300" y="1280160"/>
            <a:ext cx="9925049" cy="4309109"/>
          </a:xfrm>
          <a:prstGeom prst="rect">
            <a:avLst/>
          </a:prstGeom>
          <a:solidFill>
            <a:schemeClr val="accent2">
              <a:alpha val="8902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ICANN		</a:t>
            </a:r>
          </a:p>
          <a:p>
            <a:pPr algn="ctr"/>
            <a:endParaRPr lang="nl-BE" sz="4000" dirty="0">
              <a:latin typeface="Barlow Condensed" panose="00000506000000000000" pitchFamily="2" charset="0"/>
            </a:endParaRPr>
          </a:p>
          <a:p>
            <a:pPr algn="ctr"/>
            <a:r>
              <a:rPr lang="nl-BE" sz="4000" dirty="0" smtClean="0">
                <a:latin typeface="Barlow Condensed" panose="00000506000000000000" pitchFamily="2" charset="0"/>
              </a:rPr>
              <a:t>Internet Corporation			</a:t>
            </a:r>
          </a:p>
          <a:p>
            <a:pPr algn="ctr"/>
            <a:r>
              <a:rPr lang="nl-BE" sz="4000" dirty="0" err="1">
                <a:latin typeface="Barlow Condensed" panose="00000506000000000000" pitchFamily="2" charset="0"/>
              </a:rPr>
              <a:t>f</a:t>
            </a:r>
            <a:r>
              <a:rPr lang="nl-BE" sz="4000" dirty="0" err="1" smtClean="0">
                <a:latin typeface="Barlow Condensed" panose="00000506000000000000" pitchFamily="2" charset="0"/>
              </a:rPr>
              <a:t>or</a:t>
            </a:r>
            <a:r>
              <a:rPr lang="nl-BE" sz="4000" dirty="0" smtClean="0">
                <a:latin typeface="Barlow Condensed" panose="00000506000000000000" pitchFamily="2" charset="0"/>
              </a:rPr>
              <a:t> </a:t>
            </a:r>
            <a:r>
              <a:rPr lang="nl-BE" sz="4000" dirty="0" err="1" smtClean="0">
                <a:latin typeface="Barlow Condensed" panose="00000506000000000000" pitchFamily="2" charset="0"/>
              </a:rPr>
              <a:t>Assigned</a:t>
            </a:r>
            <a:r>
              <a:rPr lang="nl-BE" sz="4000" dirty="0" smtClean="0">
                <a:latin typeface="Barlow Condensed" panose="00000506000000000000" pitchFamily="2" charset="0"/>
              </a:rPr>
              <a:t> 			</a:t>
            </a:r>
            <a:br>
              <a:rPr lang="nl-BE" sz="4000" dirty="0" smtClean="0">
                <a:latin typeface="Barlow Condensed" panose="00000506000000000000" pitchFamily="2" charset="0"/>
              </a:rPr>
            </a:br>
            <a:r>
              <a:rPr lang="nl-BE" sz="4000" dirty="0" err="1" smtClean="0">
                <a:latin typeface="Barlow Condensed" panose="00000506000000000000" pitchFamily="2" charset="0"/>
              </a:rPr>
              <a:t>Names</a:t>
            </a:r>
            <a:r>
              <a:rPr lang="nl-BE" sz="4000" dirty="0" smtClean="0">
                <a:latin typeface="Barlow Condensed" panose="00000506000000000000" pitchFamily="2" charset="0"/>
              </a:rPr>
              <a:t> </a:t>
            </a:r>
            <a:r>
              <a:rPr lang="nl-BE" sz="4000" dirty="0" err="1">
                <a:latin typeface="Barlow Condensed" panose="00000506000000000000" pitchFamily="2" charset="0"/>
              </a:rPr>
              <a:t>a</a:t>
            </a:r>
            <a:r>
              <a:rPr lang="nl-BE" sz="4000" dirty="0" err="1" smtClean="0">
                <a:latin typeface="Barlow Condensed" panose="00000506000000000000" pitchFamily="2" charset="0"/>
              </a:rPr>
              <a:t>nd</a:t>
            </a:r>
            <a:r>
              <a:rPr lang="nl-BE" sz="4000" dirty="0" smtClean="0">
                <a:latin typeface="Barlow Condensed" panose="00000506000000000000" pitchFamily="2" charset="0"/>
              </a:rPr>
              <a:t> </a:t>
            </a:r>
            <a:r>
              <a:rPr lang="nl-BE" sz="4000" dirty="0" err="1" smtClean="0">
                <a:latin typeface="Barlow Condensed" panose="00000506000000000000" pitchFamily="2" charset="0"/>
              </a:rPr>
              <a:t>Numbers</a:t>
            </a:r>
            <a:r>
              <a:rPr lang="nl-BE" sz="4000" dirty="0" smtClean="0">
                <a:latin typeface="Barlow Condensed" panose="00000506000000000000" pitchFamily="2" charset="0"/>
              </a:rPr>
              <a:t>			</a:t>
            </a:r>
            <a:br>
              <a:rPr lang="nl-BE" sz="4000" dirty="0" smtClean="0">
                <a:latin typeface="Barlow Condensed" panose="00000506000000000000" pitchFamily="2" charset="0"/>
              </a:rPr>
            </a:br>
            <a:endParaRPr lang="nl-BE" sz="4000" dirty="0">
              <a:latin typeface="Barlow Condensed" panose="00000506000000000000" pitchFamily="2" charset="0"/>
            </a:endParaRPr>
          </a:p>
        </p:txBody>
      </p:sp>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113</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18</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37" name="Tekstvak 36"/>
          <p:cNvSpPr txBox="1"/>
          <p:nvPr/>
        </p:nvSpPr>
        <p:spPr>
          <a:xfrm>
            <a:off x="2053591" y="5718160"/>
            <a:ext cx="9890759" cy="923330"/>
          </a:xfrm>
          <a:prstGeom prst="rect">
            <a:avLst/>
          </a:prstGeom>
          <a:noFill/>
        </p:spPr>
        <p:txBody>
          <a:bodyPr wrap="square" rtlCol="0">
            <a:spAutoFit/>
          </a:bodyPr>
          <a:lstStyle/>
          <a:p>
            <a:pPr algn="ctr"/>
            <a:r>
              <a:rPr lang="nl-BE" sz="5400" dirty="0" smtClean="0">
                <a:solidFill>
                  <a:schemeClr val="bg2"/>
                </a:solidFill>
                <a:latin typeface="Barlow Condensed" panose="00000506000000000000" pitchFamily="2" charset="0"/>
              </a:rPr>
              <a:t>De waakhonden van het internet</a:t>
            </a:r>
            <a:endParaRPr lang="nl-BE" sz="5400" dirty="0">
              <a:solidFill>
                <a:schemeClr val="bg2"/>
              </a:solidFill>
              <a:latin typeface="Barlow Condensed" panose="00000506000000000000" pitchFamily="2" charset="0"/>
            </a:endParaRPr>
          </a:p>
        </p:txBody>
      </p:sp>
      <p:sp>
        <p:nvSpPr>
          <p:cNvPr id="39" name="Rechthoek 38"/>
          <p:cNvSpPr/>
          <p:nvPr/>
        </p:nvSpPr>
        <p:spPr>
          <a:xfrm>
            <a:off x="8766811" y="1431251"/>
            <a:ext cx="2948939" cy="3989069"/>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IANA</a:t>
            </a:r>
          </a:p>
          <a:p>
            <a:pPr algn="ctr"/>
            <a:endParaRPr lang="nl-BE" sz="4000" dirty="0">
              <a:latin typeface="Barlow Condensed" panose="00000506000000000000" pitchFamily="2" charset="0"/>
            </a:endParaRPr>
          </a:p>
          <a:p>
            <a:pPr algn="ctr"/>
            <a:r>
              <a:rPr lang="nl-BE" sz="4000" dirty="0" smtClean="0">
                <a:latin typeface="Barlow Condensed" panose="00000506000000000000" pitchFamily="2" charset="0"/>
              </a:rPr>
              <a:t>Internet </a:t>
            </a:r>
            <a:r>
              <a:rPr lang="nl-BE" sz="4000" dirty="0" err="1" smtClean="0">
                <a:latin typeface="Barlow Condensed" panose="00000506000000000000" pitchFamily="2" charset="0"/>
              </a:rPr>
              <a:t>Assigned</a:t>
            </a:r>
            <a:r>
              <a:rPr lang="nl-BE" sz="4000" dirty="0" smtClean="0">
                <a:latin typeface="Barlow Condensed" panose="00000506000000000000" pitchFamily="2" charset="0"/>
              </a:rPr>
              <a:t> </a:t>
            </a:r>
            <a:r>
              <a:rPr lang="nl-BE" sz="4000" dirty="0" err="1" smtClean="0">
                <a:latin typeface="Barlow Condensed" panose="00000506000000000000" pitchFamily="2" charset="0"/>
              </a:rPr>
              <a:t>Numbers</a:t>
            </a:r>
            <a:r>
              <a:rPr lang="nl-BE" sz="4000" dirty="0" smtClean="0">
                <a:latin typeface="Barlow Condensed" panose="00000506000000000000" pitchFamily="2" charset="0"/>
              </a:rPr>
              <a:t> </a:t>
            </a:r>
            <a:r>
              <a:rPr lang="nl-BE" sz="4000" dirty="0" err="1" smtClean="0">
                <a:latin typeface="Barlow Condensed" panose="00000506000000000000" pitchFamily="2" charset="0"/>
              </a:rPr>
              <a:t>Authority</a:t>
            </a:r>
            <a:endParaRPr lang="nl-BE" sz="4000" dirty="0">
              <a:latin typeface="Barlow Condensed" panose="00000506000000000000" pitchFamily="2" charset="0"/>
            </a:endParaRPr>
          </a:p>
        </p:txBody>
      </p:sp>
    </p:spTree>
    <p:extLst>
      <p:ext uri="{BB962C8B-B14F-4D97-AF65-F5344CB8AC3E}">
        <p14:creationId xmlns:p14="http://schemas.microsoft.com/office/powerpoint/2010/main" val="90393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113</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19</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37" name="Tekstvak 36"/>
          <p:cNvSpPr txBox="1"/>
          <p:nvPr/>
        </p:nvSpPr>
        <p:spPr>
          <a:xfrm>
            <a:off x="2053591" y="5718160"/>
            <a:ext cx="9890759" cy="923330"/>
          </a:xfrm>
          <a:prstGeom prst="rect">
            <a:avLst/>
          </a:prstGeom>
          <a:noFill/>
        </p:spPr>
        <p:txBody>
          <a:bodyPr wrap="square" rtlCol="0">
            <a:spAutoFit/>
          </a:bodyPr>
          <a:lstStyle/>
          <a:p>
            <a:r>
              <a:rPr lang="nl-BE" sz="5400" dirty="0" smtClean="0">
                <a:solidFill>
                  <a:schemeClr val="bg2"/>
                </a:solidFill>
                <a:latin typeface="Barlow Condensed" panose="00000506000000000000" pitchFamily="2" charset="0"/>
              </a:rPr>
              <a:t>Eind jaren 1980: </a:t>
            </a:r>
            <a:r>
              <a:rPr lang="nl-BE" sz="5400" dirty="0" err="1" smtClean="0">
                <a:solidFill>
                  <a:schemeClr val="bg2"/>
                </a:solidFill>
                <a:latin typeface="Barlow Condensed" panose="00000506000000000000" pitchFamily="2" charset="0"/>
              </a:rPr>
              <a:t>Jarkko</a:t>
            </a:r>
            <a:r>
              <a:rPr lang="nl-BE" sz="5400" dirty="0" smtClean="0">
                <a:solidFill>
                  <a:schemeClr val="bg2"/>
                </a:solidFill>
                <a:latin typeface="Barlow Condensed" panose="00000506000000000000" pitchFamily="2" charset="0"/>
              </a:rPr>
              <a:t> </a:t>
            </a:r>
            <a:r>
              <a:rPr lang="nl-BE" sz="5400" dirty="0" err="1" smtClean="0">
                <a:solidFill>
                  <a:schemeClr val="bg2"/>
                </a:solidFill>
                <a:latin typeface="Barlow Condensed" panose="00000506000000000000" pitchFamily="2" charset="0"/>
              </a:rPr>
              <a:t>Oikarinen</a:t>
            </a:r>
            <a:r>
              <a:rPr lang="nl-BE" sz="5400" dirty="0" smtClean="0">
                <a:solidFill>
                  <a:schemeClr val="bg2"/>
                </a:solidFill>
                <a:latin typeface="Barlow Condensed" panose="00000506000000000000" pitchFamily="2" charset="0"/>
              </a:rPr>
              <a:t> (Fin)</a:t>
            </a:r>
            <a:endParaRPr lang="nl-BE" sz="5400" dirty="0">
              <a:solidFill>
                <a:schemeClr val="bg2"/>
              </a:solidFill>
              <a:latin typeface="Barlow Condensed" panose="00000506000000000000" pitchFamily="2" charset="0"/>
            </a:endParaRPr>
          </a:p>
        </p:txBody>
      </p:sp>
      <p:pic>
        <p:nvPicPr>
          <p:cNvPr id="14338" name="Picture 2" descr="Software Defined Perimet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73906" y="1245870"/>
            <a:ext cx="4770443" cy="4472290"/>
          </a:xfrm>
          <a:prstGeom prst="rect">
            <a:avLst/>
          </a:prstGeom>
          <a:noFill/>
          <a:extLst>
            <a:ext uri="{909E8E84-426E-40DD-AFC4-6F175D3DCCD1}">
              <a14:hiddenFill xmlns:a14="http://schemas.microsoft.com/office/drawing/2010/main">
                <a:solidFill>
                  <a:srgbClr val="FFFFFF"/>
                </a:solidFill>
              </a14:hiddenFill>
            </a:ext>
          </a:extLst>
        </p:spPr>
      </p:pic>
      <p:sp>
        <p:nvSpPr>
          <p:cNvPr id="12" name="Tekstvak 11"/>
          <p:cNvSpPr txBox="1"/>
          <p:nvPr/>
        </p:nvSpPr>
        <p:spPr>
          <a:xfrm>
            <a:off x="2939528" y="1522782"/>
            <a:ext cx="2375970" cy="3046988"/>
          </a:xfrm>
          <a:prstGeom prst="rect">
            <a:avLst/>
          </a:prstGeom>
          <a:noFill/>
        </p:spPr>
        <p:txBody>
          <a:bodyPr wrap="none" rtlCol="0">
            <a:spAutoFit/>
          </a:bodyPr>
          <a:lstStyle/>
          <a:p>
            <a:pPr algn="ctr"/>
            <a:r>
              <a:rPr lang="nl-BE" sz="4800" dirty="0" smtClean="0">
                <a:solidFill>
                  <a:schemeClr val="bg2"/>
                </a:solidFill>
                <a:latin typeface="Barlow Condensed" panose="00000506000000000000" pitchFamily="2" charset="0"/>
              </a:rPr>
              <a:t>IRC</a:t>
            </a:r>
          </a:p>
          <a:p>
            <a:pPr algn="ctr"/>
            <a:endParaRPr lang="nl-BE" sz="4800" dirty="0" smtClean="0">
              <a:solidFill>
                <a:schemeClr val="bg2"/>
              </a:solidFill>
              <a:latin typeface="Barlow Condensed" panose="00000506000000000000" pitchFamily="2" charset="0"/>
            </a:endParaRPr>
          </a:p>
          <a:p>
            <a:pPr algn="ctr"/>
            <a:r>
              <a:rPr lang="nl-BE" sz="4800" dirty="0" smtClean="0">
                <a:solidFill>
                  <a:schemeClr val="bg2"/>
                </a:solidFill>
                <a:latin typeface="Barlow Condensed" panose="00000506000000000000" pitchFamily="2" charset="0"/>
              </a:rPr>
              <a:t>Internet</a:t>
            </a:r>
          </a:p>
          <a:p>
            <a:pPr algn="ctr"/>
            <a:r>
              <a:rPr lang="nl-BE" sz="4800" dirty="0" err="1" smtClean="0">
                <a:solidFill>
                  <a:schemeClr val="bg2"/>
                </a:solidFill>
                <a:latin typeface="Barlow Condensed" panose="00000506000000000000" pitchFamily="2" charset="0"/>
              </a:rPr>
              <a:t>Relay</a:t>
            </a:r>
            <a:r>
              <a:rPr lang="nl-BE" sz="4800" dirty="0" smtClean="0">
                <a:solidFill>
                  <a:schemeClr val="bg2"/>
                </a:solidFill>
                <a:latin typeface="Barlow Condensed" panose="00000506000000000000" pitchFamily="2" charset="0"/>
              </a:rPr>
              <a:t> Chat</a:t>
            </a:r>
            <a:endParaRPr lang="nl-BE" sz="4800" dirty="0">
              <a:solidFill>
                <a:schemeClr val="bg2"/>
              </a:solidFill>
              <a:latin typeface="Barlow Condensed" panose="00000506000000000000" pitchFamily="2" charset="0"/>
            </a:endParaRPr>
          </a:p>
        </p:txBody>
      </p:sp>
    </p:spTree>
    <p:extLst>
      <p:ext uri="{BB962C8B-B14F-4D97-AF65-F5344CB8AC3E}">
        <p14:creationId xmlns:p14="http://schemas.microsoft.com/office/powerpoint/2010/main" val="3256622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pic>
        <p:nvPicPr>
          <p:cNvPr id="7" name="KmlGFa6tGOQ"/>
          <p:cNvPicPr>
            <a:picLocks noRot="1" noChangeAspect="1"/>
          </p:cNvPicPr>
          <p:nvPr>
            <a:videoFile r:link="rId1"/>
          </p:nvPr>
        </p:nvPicPr>
        <p:blipFill>
          <a:blip r:embed="rId3"/>
          <a:stretch>
            <a:fillRect/>
          </a:stretch>
        </p:blipFill>
        <p:spPr>
          <a:xfrm>
            <a:off x="2019300" y="1150982"/>
            <a:ext cx="9925050" cy="5582841"/>
          </a:xfrm>
          <a:prstGeom prst="rect">
            <a:avLst/>
          </a:prstGeom>
        </p:spPr>
      </p:pic>
    </p:spTree>
    <p:extLst>
      <p:ext uri="{BB962C8B-B14F-4D97-AF65-F5344CB8AC3E}">
        <p14:creationId xmlns:p14="http://schemas.microsoft.com/office/powerpoint/2010/main" val="2347169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113</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20</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37" name="Tekstvak 36"/>
          <p:cNvSpPr txBox="1"/>
          <p:nvPr/>
        </p:nvSpPr>
        <p:spPr>
          <a:xfrm>
            <a:off x="1969770" y="5720263"/>
            <a:ext cx="10058400" cy="830997"/>
          </a:xfrm>
          <a:prstGeom prst="rect">
            <a:avLst/>
          </a:prstGeom>
          <a:noFill/>
        </p:spPr>
        <p:txBody>
          <a:bodyPr wrap="square" rtlCol="0">
            <a:spAutoFit/>
          </a:bodyPr>
          <a:lstStyle/>
          <a:p>
            <a:r>
              <a:rPr lang="nl-BE" sz="4800" dirty="0" smtClean="0">
                <a:solidFill>
                  <a:schemeClr val="bg2"/>
                </a:solidFill>
                <a:latin typeface="Barlow Condensed" panose="00000506000000000000" pitchFamily="2" charset="0"/>
              </a:rPr>
              <a:t>1990 – Tim </a:t>
            </a:r>
            <a:r>
              <a:rPr lang="nl-BE" sz="4800" dirty="0" err="1" smtClean="0">
                <a:solidFill>
                  <a:schemeClr val="bg2"/>
                </a:solidFill>
                <a:latin typeface="Barlow Condensed" panose="00000506000000000000" pitchFamily="2" charset="0"/>
              </a:rPr>
              <a:t>Berners</a:t>
            </a:r>
            <a:r>
              <a:rPr lang="nl-BE" sz="4800" dirty="0" smtClean="0">
                <a:solidFill>
                  <a:schemeClr val="bg2"/>
                </a:solidFill>
                <a:latin typeface="Barlow Condensed" panose="00000506000000000000" pitchFamily="2" charset="0"/>
              </a:rPr>
              <a:t>-Lee &amp; Robert </a:t>
            </a:r>
            <a:r>
              <a:rPr lang="nl-BE" sz="4800" dirty="0" err="1" smtClean="0">
                <a:solidFill>
                  <a:schemeClr val="bg2"/>
                </a:solidFill>
                <a:latin typeface="Barlow Condensed" panose="00000506000000000000" pitchFamily="2" charset="0"/>
              </a:rPr>
              <a:t>Cailliau</a:t>
            </a:r>
            <a:r>
              <a:rPr lang="nl-BE" sz="4800" dirty="0" smtClean="0">
                <a:solidFill>
                  <a:schemeClr val="bg2"/>
                </a:solidFill>
                <a:latin typeface="Barlow Condensed" panose="00000506000000000000" pitchFamily="2" charset="0"/>
              </a:rPr>
              <a:t> (CERN)</a:t>
            </a:r>
            <a:endParaRPr lang="nl-BE" sz="4800" dirty="0">
              <a:solidFill>
                <a:schemeClr val="bg2"/>
              </a:solidFill>
              <a:latin typeface="Barlow Condensed" panose="00000506000000000000" pitchFamily="2" charset="0"/>
            </a:endParaRPr>
          </a:p>
        </p:txBody>
      </p:sp>
      <p:pic>
        <p:nvPicPr>
          <p:cNvPr id="7" name="Afbeelding 6"/>
          <p:cNvPicPr>
            <a:picLocks noChangeAspect="1"/>
          </p:cNvPicPr>
          <p:nvPr/>
        </p:nvPicPr>
        <p:blipFill rotWithShape="1">
          <a:blip r:embed="rId3">
            <a:extLst>
              <a:ext uri="{28A0092B-C50C-407E-A947-70E740481C1C}">
                <a14:useLocalDpi xmlns:a14="http://schemas.microsoft.com/office/drawing/2010/main" val="0"/>
              </a:ext>
            </a:extLst>
          </a:blip>
          <a:srcRect t="5077" b="7386"/>
          <a:stretch/>
        </p:blipFill>
        <p:spPr>
          <a:xfrm>
            <a:off x="2036445" y="1226170"/>
            <a:ext cx="9925050" cy="4491990"/>
          </a:xfrm>
          <a:prstGeom prst="rect">
            <a:avLst/>
          </a:prstGeom>
        </p:spPr>
      </p:pic>
    </p:spTree>
    <p:extLst>
      <p:ext uri="{BB962C8B-B14F-4D97-AF65-F5344CB8AC3E}">
        <p14:creationId xmlns:p14="http://schemas.microsoft.com/office/powerpoint/2010/main" val="3762374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113</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21</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8" name="Rechthoek 7"/>
          <p:cNvSpPr/>
          <p:nvPr/>
        </p:nvSpPr>
        <p:spPr>
          <a:xfrm>
            <a:off x="3383280" y="2408115"/>
            <a:ext cx="2926080" cy="2661058"/>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Universiteiten</a:t>
            </a:r>
            <a:endParaRPr lang="nl-BE" sz="4000" dirty="0">
              <a:latin typeface="Barlow Condensed" panose="00000506000000000000" pitchFamily="2" charset="0"/>
            </a:endParaRPr>
          </a:p>
        </p:txBody>
      </p:sp>
      <p:sp>
        <p:nvSpPr>
          <p:cNvPr id="9" name="Rechthoek 8"/>
          <p:cNvSpPr/>
          <p:nvPr/>
        </p:nvSpPr>
        <p:spPr>
          <a:xfrm>
            <a:off x="7661910" y="2408115"/>
            <a:ext cx="2926080" cy="2661058"/>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bedrijven</a:t>
            </a:r>
            <a:endParaRPr lang="nl-BE" sz="4000" dirty="0">
              <a:latin typeface="Barlow Condensed" panose="00000506000000000000" pitchFamily="2" charset="0"/>
            </a:endParaRPr>
          </a:p>
        </p:txBody>
      </p:sp>
    </p:spTree>
    <p:extLst>
      <p:ext uri="{BB962C8B-B14F-4D97-AF65-F5344CB8AC3E}">
        <p14:creationId xmlns:p14="http://schemas.microsoft.com/office/powerpoint/2010/main" val="2636920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500"/>
                            </p:stCondLst>
                            <p:childTnLst>
                              <p:par>
                                <p:cTn id="14" presetID="6" presetClass="emph" presetSubtype="0" fill="hold" grpId="1" nodeType="afterEffect">
                                  <p:stCondLst>
                                    <p:cond delay="0"/>
                                  </p:stCondLst>
                                  <p:childTnLst>
                                    <p:animScale>
                                      <p:cBhvr>
                                        <p:cTn id="15" dur="2000" fill="hold"/>
                                        <p:tgtEl>
                                          <p:spTgt spid="9"/>
                                        </p:tgtEl>
                                      </p:cBhvr>
                                      <p:by x="150000" y="150000"/>
                                    </p:animScale>
                                  </p:childTnLst>
                                </p:cTn>
                              </p:par>
                              <p:par>
                                <p:cTn id="16" presetID="6" presetClass="emph" presetSubtype="0" fill="hold" grpId="1" nodeType="withEffect">
                                  <p:stCondLst>
                                    <p:cond delay="0"/>
                                  </p:stCondLst>
                                  <p:childTnLst>
                                    <p:animScale>
                                      <p:cBhvr>
                                        <p:cTn id="17" dur="2000" fill="hold"/>
                                        <p:tgtEl>
                                          <p:spTgt spid="8"/>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113</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22</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37" name="Tekstvak 36"/>
          <p:cNvSpPr txBox="1"/>
          <p:nvPr/>
        </p:nvSpPr>
        <p:spPr>
          <a:xfrm>
            <a:off x="1969770" y="5720263"/>
            <a:ext cx="10058400" cy="923330"/>
          </a:xfrm>
          <a:prstGeom prst="rect">
            <a:avLst/>
          </a:prstGeom>
          <a:noFill/>
        </p:spPr>
        <p:txBody>
          <a:bodyPr wrap="square" rtlCol="0">
            <a:spAutoFit/>
          </a:bodyPr>
          <a:lstStyle/>
          <a:p>
            <a:r>
              <a:rPr lang="nl-BE" sz="5400" dirty="0" smtClean="0">
                <a:solidFill>
                  <a:schemeClr val="bg2"/>
                </a:solidFill>
                <a:latin typeface="Barlow Condensed" panose="00000506000000000000" pitchFamily="2" charset="0"/>
              </a:rPr>
              <a:t>1999 – e-commerce</a:t>
            </a:r>
            <a:endParaRPr lang="nl-BE" sz="5400" dirty="0">
              <a:solidFill>
                <a:schemeClr val="bg2"/>
              </a:solidFill>
              <a:latin typeface="Barlow Condensed" panose="00000506000000000000" pitchFamily="2" charset="0"/>
            </a:endParaRPr>
          </a:p>
        </p:txBody>
      </p:sp>
      <p:pic>
        <p:nvPicPr>
          <p:cNvPr id="19458" name="Picture 2" descr="Ecommerce - Free computer icons"/>
          <p:cNvPicPr>
            <a:picLocks noChangeAspect="1"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00612" y="1422809"/>
            <a:ext cx="4162425" cy="41624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9445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19458"/>
                                        </p:tgtEl>
                                        <p:attrNameLst>
                                          <p:attrName>style.visibility</p:attrName>
                                        </p:attrNameLst>
                                      </p:cBhvr>
                                      <p:to>
                                        <p:strVal val="visible"/>
                                      </p:to>
                                    </p:set>
                                    <p:animEffect transition="in" filter="fade">
                                      <p:cBhvr>
                                        <p:cTn id="10"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113</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23</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37" name="Tekstvak 36"/>
          <p:cNvSpPr txBox="1"/>
          <p:nvPr/>
        </p:nvSpPr>
        <p:spPr>
          <a:xfrm>
            <a:off x="1969770" y="5810493"/>
            <a:ext cx="10058400" cy="923330"/>
          </a:xfrm>
          <a:prstGeom prst="rect">
            <a:avLst/>
          </a:prstGeom>
          <a:noFill/>
        </p:spPr>
        <p:txBody>
          <a:bodyPr wrap="square" rtlCol="0">
            <a:spAutoFit/>
          </a:bodyPr>
          <a:lstStyle/>
          <a:p>
            <a:r>
              <a:rPr lang="nl-BE" sz="5400" dirty="0" smtClean="0">
                <a:solidFill>
                  <a:schemeClr val="bg2"/>
                </a:solidFill>
                <a:latin typeface="Barlow Condensed" panose="00000506000000000000" pitchFamily="2" charset="0"/>
              </a:rPr>
              <a:t>2004 – Mark </a:t>
            </a:r>
            <a:r>
              <a:rPr lang="nl-BE" sz="5400" dirty="0" err="1" smtClean="0">
                <a:solidFill>
                  <a:schemeClr val="bg2"/>
                </a:solidFill>
                <a:latin typeface="Barlow Condensed" panose="00000506000000000000" pitchFamily="2" charset="0"/>
              </a:rPr>
              <a:t>Zuckerberg</a:t>
            </a:r>
            <a:endParaRPr lang="nl-BE" sz="5400" dirty="0">
              <a:solidFill>
                <a:schemeClr val="bg2"/>
              </a:solidFill>
              <a:latin typeface="Barlow Condensed" panose="00000506000000000000" pitchFamily="2" charset="0"/>
            </a:endParaRPr>
          </a:p>
        </p:txBody>
      </p:sp>
      <p:pic>
        <p:nvPicPr>
          <p:cNvPr id="21506" name="Picture 2" descr="Nieuwe chatbot van Meta is vernietigend voor CEO Mark Zuckerberg"/>
          <p:cNvPicPr>
            <a:picLocks noChangeAspect="1" noChangeArrowheads="1"/>
          </p:cNvPicPr>
          <p:nvPr/>
        </p:nvPicPr>
        <p:blipFill rotWithShape="1">
          <a:blip r:embed="rId3">
            <a:extLst>
              <a:ext uri="{28A0092B-C50C-407E-A947-70E740481C1C}">
                <a14:useLocalDpi xmlns:a14="http://schemas.microsoft.com/office/drawing/2010/main" val="0"/>
              </a:ext>
            </a:extLst>
          </a:blip>
          <a:srcRect b="31906"/>
          <a:stretch/>
        </p:blipFill>
        <p:spPr bwMode="auto">
          <a:xfrm>
            <a:off x="2019300" y="1241750"/>
            <a:ext cx="9925050" cy="44846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3118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nodeType="withEffect">
                                  <p:stCondLst>
                                    <p:cond delay="0"/>
                                  </p:stCondLst>
                                  <p:childTnLst>
                                    <p:set>
                                      <p:cBhvr>
                                        <p:cTn id="9" dur="1" fill="hold">
                                          <p:stCondLst>
                                            <p:cond delay="0"/>
                                          </p:stCondLst>
                                        </p:cTn>
                                        <p:tgtEl>
                                          <p:spTgt spid="21506"/>
                                        </p:tgtEl>
                                        <p:attrNameLst>
                                          <p:attrName>style.visibility</p:attrName>
                                        </p:attrNameLst>
                                      </p:cBhvr>
                                      <p:to>
                                        <p:strVal val="visible"/>
                                      </p:to>
                                    </p:set>
                                    <p:animEffect transition="in" filter="fade">
                                      <p:cBhvr>
                                        <p:cTn id="10"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114</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24</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8" name="Rechthoek 7"/>
          <p:cNvSpPr/>
          <p:nvPr/>
        </p:nvSpPr>
        <p:spPr>
          <a:xfrm>
            <a:off x="3086100" y="2408115"/>
            <a:ext cx="2926080" cy="2661058"/>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5400" dirty="0" smtClean="0">
                <a:latin typeface="Barlow Condensed" panose="00000506000000000000" pitchFamily="2" charset="0"/>
              </a:rPr>
              <a:t>IPv4</a:t>
            </a:r>
            <a:endParaRPr lang="nl-BE" sz="5400" dirty="0">
              <a:latin typeface="Barlow Condensed" panose="00000506000000000000" pitchFamily="2" charset="0"/>
            </a:endParaRPr>
          </a:p>
        </p:txBody>
      </p:sp>
      <p:sp>
        <p:nvSpPr>
          <p:cNvPr id="9" name="Rechthoek 8"/>
          <p:cNvSpPr/>
          <p:nvPr/>
        </p:nvSpPr>
        <p:spPr>
          <a:xfrm>
            <a:off x="7936230" y="2408115"/>
            <a:ext cx="2926080" cy="2661058"/>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5400" dirty="0" smtClean="0">
                <a:latin typeface="Barlow Condensed" panose="00000506000000000000" pitchFamily="2" charset="0"/>
              </a:rPr>
              <a:t>IPv6</a:t>
            </a:r>
            <a:endParaRPr lang="nl-BE" sz="5400" dirty="0">
              <a:latin typeface="Barlow Condensed" panose="00000506000000000000" pitchFamily="2" charset="0"/>
            </a:endParaRPr>
          </a:p>
        </p:txBody>
      </p:sp>
      <p:sp>
        <p:nvSpPr>
          <p:cNvPr id="2" name="Pijl-rechts 1"/>
          <p:cNvSpPr/>
          <p:nvPr/>
        </p:nvSpPr>
        <p:spPr>
          <a:xfrm>
            <a:off x="6209347" y="3161429"/>
            <a:ext cx="1563053" cy="1154430"/>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59225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114</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25</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pic>
        <p:nvPicPr>
          <p:cNvPr id="4" name="Afbeelding 3"/>
          <p:cNvPicPr>
            <a:picLocks noChangeAspect="1"/>
          </p:cNvPicPr>
          <p:nvPr/>
        </p:nvPicPr>
        <p:blipFill rotWithShape="1">
          <a:blip r:embed="rId3"/>
          <a:srcRect t="3132" b="17447"/>
          <a:stretch/>
        </p:blipFill>
        <p:spPr>
          <a:xfrm>
            <a:off x="2019300" y="1234440"/>
            <a:ext cx="9925050" cy="5417820"/>
          </a:xfrm>
          <a:prstGeom prst="rect">
            <a:avLst/>
          </a:prstGeom>
        </p:spPr>
      </p:pic>
      <p:sp>
        <p:nvSpPr>
          <p:cNvPr id="11" name="Rechthoek 10"/>
          <p:cNvSpPr/>
          <p:nvPr/>
        </p:nvSpPr>
        <p:spPr>
          <a:xfrm>
            <a:off x="2171700" y="1356555"/>
            <a:ext cx="9658350" cy="792285"/>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err="1" smtClean="0">
                <a:latin typeface="Barlow Condensed" panose="00000506000000000000" pitchFamily="2" charset="0"/>
              </a:rPr>
              <a:t>vBNS</a:t>
            </a:r>
            <a:r>
              <a:rPr lang="nl-BE" sz="4000" dirty="0" smtClean="0">
                <a:latin typeface="Barlow Condensed" panose="00000506000000000000" pitchFamily="2" charset="0"/>
              </a:rPr>
              <a:t> – </a:t>
            </a:r>
            <a:r>
              <a:rPr lang="nl-BE" sz="4000" dirty="0" err="1" smtClean="0">
                <a:latin typeface="Barlow Condensed" panose="00000506000000000000" pitchFamily="2" charset="0"/>
              </a:rPr>
              <a:t>very</a:t>
            </a:r>
            <a:r>
              <a:rPr lang="nl-BE" sz="4000" dirty="0" smtClean="0">
                <a:latin typeface="Barlow Condensed" panose="00000506000000000000" pitchFamily="2" charset="0"/>
              </a:rPr>
              <a:t> high speed backbone </a:t>
            </a:r>
            <a:r>
              <a:rPr lang="nl-BE" sz="4000" dirty="0" err="1" smtClean="0">
                <a:latin typeface="Barlow Condensed" panose="00000506000000000000" pitchFamily="2" charset="0"/>
              </a:rPr>
              <a:t>network</a:t>
            </a:r>
            <a:r>
              <a:rPr lang="nl-BE" sz="4000" dirty="0" smtClean="0">
                <a:latin typeface="Barlow Condensed" panose="00000506000000000000" pitchFamily="2" charset="0"/>
              </a:rPr>
              <a:t> services</a:t>
            </a:r>
            <a:endParaRPr lang="nl-BE" sz="4000" dirty="0">
              <a:latin typeface="Barlow Condensed" panose="00000506000000000000" pitchFamily="2" charset="0"/>
            </a:endParaRPr>
          </a:p>
        </p:txBody>
      </p:sp>
      <p:sp>
        <p:nvSpPr>
          <p:cNvPr id="12" name="Rechthoek 11"/>
          <p:cNvSpPr/>
          <p:nvPr/>
        </p:nvSpPr>
        <p:spPr>
          <a:xfrm>
            <a:off x="5097780" y="4710447"/>
            <a:ext cx="4038600" cy="1027413"/>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7200" dirty="0" smtClean="0">
                <a:latin typeface="Barlow Condensed" panose="00000506000000000000" pitchFamily="2" charset="0"/>
              </a:rPr>
              <a:t>Internet2</a:t>
            </a:r>
            <a:endParaRPr lang="nl-BE" sz="7200" dirty="0">
              <a:latin typeface="Barlow Condensed" panose="00000506000000000000" pitchFamily="2" charset="0"/>
            </a:endParaRPr>
          </a:p>
        </p:txBody>
      </p:sp>
    </p:spTree>
    <p:extLst>
      <p:ext uri="{BB962C8B-B14F-4D97-AF65-F5344CB8AC3E}">
        <p14:creationId xmlns:p14="http://schemas.microsoft.com/office/powerpoint/2010/main" val="367766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iCloud Logo, symbol, meaning, history, PNG, brand"/>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1660147" y="1321083"/>
            <a:ext cx="5777688" cy="3442370"/>
          </a:xfrm>
          <a:prstGeom prst="rect">
            <a:avLst/>
          </a:prstGeom>
          <a:noFill/>
          <a:extLst>
            <a:ext uri="{909E8E84-426E-40DD-AFC4-6F175D3DCCD1}">
              <a14:hiddenFill xmlns:a14="http://schemas.microsoft.com/office/drawing/2010/main">
                <a:solidFill>
                  <a:srgbClr val="FFFFFF"/>
                </a:solidFill>
              </a14:hiddenFill>
            </a:ext>
          </a:extLst>
        </p:spPr>
      </p:pic>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114</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26</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pic>
        <p:nvPicPr>
          <p:cNvPr id="11" name="Afbeelding 10"/>
          <p:cNvPicPr>
            <a:picLocks noChangeAspect="1"/>
          </p:cNvPicPr>
          <p:nvPr/>
        </p:nvPicPr>
        <p:blipFill>
          <a:blip r:embed="rId4" cstate="print">
            <a:duotone>
              <a:prstClr val="black"/>
              <a:schemeClr val="accent1">
                <a:tint val="45000"/>
                <a:satMod val="400000"/>
              </a:schemeClr>
            </a:duotone>
            <a:extLst>
              <a:ext uri="{28A0092B-C50C-407E-A947-70E740481C1C}">
                <a14:useLocalDpi xmlns:a14="http://schemas.microsoft.com/office/drawing/2010/main" val="0"/>
              </a:ext>
            </a:extLst>
          </a:blip>
          <a:stretch>
            <a:fillRect/>
          </a:stretch>
        </p:blipFill>
        <p:spPr>
          <a:xfrm>
            <a:off x="2884001" y="1550397"/>
            <a:ext cx="3367329" cy="3367329"/>
          </a:xfrm>
          <a:prstGeom prst="rect">
            <a:avLst/>
          </a:prstGeom>
        </p:spPr>
      </p:pic>
      <p:pic>
        <p:nvPicPr>
          <p:cNvPr id="22532"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25500" y="144490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74022" y="144490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822544" y="144490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71066" y="144490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19588" y="144490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68110" y="144490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25500" y="260314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74022" y="260314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822544" y="260314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71066" y="260314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19588" y="260314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68110" y="260314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325500" y="376138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074022" y="376138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822544" y="376138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571066" y="376138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319588" y="3761387"/>
            <a:ext cx="1002066" cy="1002066"/>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Smartphone - Free technology icons"/>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68110" y="3761387"/>
            <a:ext cx="1002066" cy="1002066"/>
          </a:xfrm>
          <a:prstGeom prst="rect">
            <a:avLst/>
          </a:prstGeom>
          <a:noFill/>
          <a:extLst>
            <a:ext uri="{909E8E84-426E-40DD-AFC4-6F175D3DCCD1}">
              <a14:hiddenFill xmlns:a14="http://schemas.microsoft.com/office/drawing/2010/main">
                <a:solidFill>
                  <a:srgbClr val="FFFFFF"/>
                </a:solidFill>
              </a14:hiddenFill>
            </a:ext>
          </a:extLst>
        </p:spPr>
      </p:pic>
      <p:sp>
        <p:nvSpPr>
          <p:cNvPr id="34" name="Tekstvak 33"/>
          <p:cNvSpPr txBox="1"/>
          <p:nvPr/>
        </p:nvSpPr>
        <p:spPr>
          <a:xfrm>
            <a:off x="1952625" y="4917726"/>
            <a:ext cx="10058400" cy="1754326"/>
          </a:xfrm>
          <a:prstGeom prst="rect">
            <a:avLst/>
          </a:prstGeom>
          <a:noFill/>
        </p:spPr>
        <p:txBody>
          <a:bodyPr wrap="square" rtlCol="0">
            <a:spAutoFit/>
          </a:bodyPr>
          <a:lstStyle/>
          <a:p>
            <a:pPr algn="ctr"/>
            <a:r>
              <a:rPr lang="nl-BE" sz="5400" dirty="0" smtClean="0">
                <a:solidFill>
                  <a:schemeClr val="bg2"/>
                </a:solidFill>
                <a:latin typeface="Barlow Condensed" panose="00000506000000000000" pitchFamily="2" charset="0"/>
              </a:rPr>
              <a:t>grote vraag naar online opslag</a:t>
            </a:r>
          </a:p>
          <a:p>
            <a:pPr algn="ctr"/>
            <a:r>
              <a:rPr lang="nl-BE" sz="5400" dirty="0" smtClean="0">
                <a:solidFill>
                  <a:schemeClr val="bg2"/>
                </a:solidFill>
                <a:latin typeface="Barlow Condensed" panose="00000506000000000000" pitchFamily="2" charset="0"/>
              </a:rPr>
              <a:t>en grote doorvoercapaciteiten</a:t>
            </a:r>
            <a:endParaRPr lang="nl-BE" sz="5400" dirty="0">
              <a:solidFill>
                <a:schemeClr val="bg2"/>
              </a:solidFill>
              <a:latin typeface="Barlow Condensed" panose="00000506000000000000" pitchFamily="2" charset="0"/>
            </a:endParaRPr>
          </a:p>
        </p:txBody>
      </p:sp>
    </p:spTree>
    <p:extLst>
      <p:ext uri="{BB962C8B-B14F-4D97-AF65-F5344CB8AC3E}">
        <p14:creationId xmlns:p14="http://schemas.microsoft.com/office/powerpoint/2010/main" val="713489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2532"/>
                                        </p:tgtEl>
                                        <p:attrNameLst>
                                          <p:attrName>style.visibility</p:attrName>
                                        </p:attrNameLst>
                                      </p:cBhvr>
                                      <p:to>
                                        <p:strVal val="visible"/>
                                      </p:to>
                                    </p:set>
                                    <p:animEffect transition="in" filter="fade">
                                      <p:cBhvr>
                                        <p:cTn id="14" dur="100"/>
                                        <p:tgtEl>
                                          <p:spTgt spid="22532"/>
                                        </p:tgtEl>
                                      </p:cBhvr>
                                    </p:animEffect>
                                  </p:childTnLst>
                                </p:cTn>
                              </p:par>
                            </p:childTnLst>
                          </p:cTn>
                        </p:par>
                        <p:par>
                          <p:cTn id="15" fill="hold">
                            <p:stCondLst>
                              <p:cond delay="600"/>
                            </p:stCondLst>
                            <p:childTnLst>
                              <p:par>
                                <p:cTn id="16" presetID="10"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
                                        <p:tgtEl>
                                          <p:spTgt spid="14"/>
                                        </p:tgtEl>
                                      </p:cBhvr>
                                    </p:animEffect>
                                  </p:childTnLst>
                                </p:cTn>
                              </p:par>
                            </p:childTnLst>
                          </p:cTn>
                        </p:par>
                        <p:par>
                          <p:cTn id="19" fill="hold">
                            <p:stCondLst>
                              <p:cond delay="700"/>
                            </p:stCondLst>
                            <p:childTnLst>
                              <p:par>
                                <p:cTn id="20" presetID="10" presetClass="entr" presetSubtype="0"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
                                        <p:tgtEl>
                                          <p:spTgt spid="15"/>
                                        </p:tgtEl>
                                      </p:cBhvr>
                                    </p:animEffect>
                                  </p:childTnLst>
                                </p:cTn>
                              </p:par>
                            </p:childTnLst>
                          </p:cTn>
                        </p:par>
                        <p:par>
                          <p:cTn id="23" fill="hold">
                            <p:stCondLst>
                              <p:cond delay="800"/>
                            </p:stCondLst>
                            <p:childTnLst>
                              <p:par>
                                <p:cTn id="24" presetID="10" presetClass="entr" presetSubtype="0"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
                                        <p:tgtEl>
                                          <p:spTgt spid="19"/>
                                        </p:tgtEl>
                                      </p:cBhvr>
                                    </p:animEffect>
                                  </p:childTnLst>
                                </p:cTn>
                              </p:par>
                            </p:childTnLst>
                          </p:cTn>
                        </p:par>
                        <p:par>
                          <p:cTn id="27" fill="hold">
                            <p:stCondLst>
                              <p:cond delay="900"/>
                            </p:stCondLst>
                            <p:childTnLst>
                              <p:par>
                                <p:cTn id="28" presetID="10" presetClass="entr" presetSubtype="0"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
                                        <p:tgtEl>
                                          <p:spTgt spid="20"/>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100"/>
                                        <p:tgtEl>
                                          <p:spTgt spid="21"/>
                                        </p:tgtEl>
                                      </p:cBhvr>
                                    </p:animEffect>
                                  </p:childTnLst>
                                </p:cTn>
                              </p:par>
                            </p:childTnLst>
                          </p:cTn>
                        </p:par>
                        <p:par>
                          <p:cTn id="35" fill="hold">
                            <p:stCondLst>
                              <p:cond delay="1100"/>
                            </p:stCondLst>
                            <p:childTnLst>
                              <p:par>
                                <p:cTn id="36" presetID="10"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100"/>
                                        <p:tgtEl>
                                          <p:spTgt spid="22"/>
                                        </p:tgtEl>
                                      </p:cBhvr>
                                    </p:animEffect>
                                  </p:childTnLst>
                                </p:cTn>
                              </p:par>
                            </p:childTnLst>
                          </p:cTn>
                        </p:par>
                        <p:par>
                          <p:cTn id="39" fill="hold">
                            <p:stCondLst>
                              <p:cond delay="1200"/>
                            </p:stCondLst>
                            <p:childTnLst>
                              <p:par>
                                <p:cTn id="40" presetID="10"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
                                        <p:tgtEl>
                                          <p:spTgt spid="23"/>
                                        </p:tgtEl>
                                      </p:cBhvr>
                                    </p:animEffect>
                                  </p:childTnLst>
                                </p:cTn>
                              </p:par>
                            </p:childTnLst>
                          </p:cTn>
                        </p:par>
                        <p:par>
                          <p:cTn id="43" fill="hold">
                            <p:stCondLst>
                              <p:cond delay="1300"/>
                            </p:stCondLst>
                            <p:childTnLst>
                              <p:par>
                                <p:cTn id="44" presetID="10" presetClass="entr" presetSubtype="0"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
                                        <p:tgtEl>
                                          <p:spTgt spid="24"/>
                                        </p:tgtEl>
                                      </p:cBhvr>
                                    </p:animEffect>
                                  </p:childTnLst>
                                </p:cTn>
                              </p:par>
                            </p:childTnLst>
                          </p:cTn>
                        </p:par>
                        <p:par>
                          <p:cTn id="47" fill="hold">
                            <p:stCondLst>
                              <p:cond delay="1400"/>
                            </p:stCondLst>
                            <p:childTnLst>
                              <p:par>
                                <p:cTn id="48" presetID="10" presetClass="entr" presetSubtype="0"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fade">
                                      <p:cBhvr>
                                        <p:cTn id="50" dur="100"/>
                                        <p:tgtEl>
                                          <p:spTgt spid="25"/>
                                        </p:tgtEl>
                                      </p:cBhvr>
                                    </p:animEffect>
                                  </p:childTnLst>
                                </p:cTn>
                              </p:par>
                            </p:childTnLst>
                          </p:cTn>
                        </p:par>
                        <p:par>
                          <p:cTn id="51" fill="hold">
                            <p:stCondLst>
                              <p:cond delay="1500"/>
                            </p:stCondLst>
                            <p:childTnLst>
                              <p:par>
                                <p:cTn id="52" presetID="10" presetClass="entr" presetSubtype="0"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
                                        <p:tgtEl>
                                          <p:spTgt spid="26"/>
                                        </p:tgtEl>
                                      </p:cBhvr>
                                    </p:animEffect>
                                  </p:childTnLst>
                                </p:cTn>
                              </p:par>
                            </p:childTnLst>
                          </p:cTn>
                        </p:par>
                        <p:par>
                          <p:cTn id="55" fill="hold">
                            <p:stCondLst>
                              <p:cond delay="1600"/>
                            </p:stCondLst>
                            <p:childTnLst>
                              <p:par>
                                <p:cTn id="56" presetID="10" presetClass="entr" presetSubtype="0" fill="hold"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
                                        <p:tgtEl>
                                          <p:spTgt spid="27"/>
                                        </p:tgtEl>
                                      </p:cBhvr>
                                    </p:animEffect>
                                  </p:childTnLst>
                                </p:cTn>
                              </p:par>
                            </p:childTnLst>
                          </p:cTn>
                        </p:par>
                        <p:par>
                          <p:cTn id="59" fill="hold">
                            <p:stCondLst>
                              <p:cond delay="1700"/>
                            </p:stCondLst>
                            <p:childTnLst>
                              <p:par>
                                <p:cTn id="60" presetID="10" presetClass="entr" presetSubtype="0" fill="hold"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100"/>
                                        <p:tgtEl>
                                          <p:spTgt spid="28"/>
                                        </p:tgtEl>
                                      </p:cBhvr>
                                    </p:animEffect>
                                  </p:childTnLst>
                                </p:cTn>
                              </p:par>
                            </p:childTnLst>
                          </p:cTn>
                        </p:par>
                        <p:par>
                          <p:cTn id="63" fill="hold">
                            <p:stCondLst>
                              <p:cond delay="1800"/>
                            </p:stCondLst>
                            <p:childTnLst>
                              <p:par>
                                <p:cTn id="64" presetID="10" presetClass="entr" presetSubtype="0"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00"/>
                                        <p:tgtEl>
                                          <p:spTgt spid="29"/>
                                        </p:tgtEl>
                                      </p:cBhvr>
                                    </p:animEffect>
                                  </p:childTnLst>
                                </p:cTn>
                              </p:par>
                            </p:childTnLst>
                          </p:cTn>
                        </p:par>
                        <p:par>
                          <p:cTn id="67" fill="hold">
                            <p:stCondLst>
                              <p:cond delay="1900"/>
                            </p:stCondLst>
                            <p:childTnLst>
                              <p:par>
                                <p:cTn id="68" presetID="10" presetClass="entr" presetSubtype="0" fill="hold"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fade">
                                      <p:cBhvr>
                                        <p:cTn id="70" dur="100"/>
                                        <p:tgtEl>
                                          <p:spTgt spid="30"/>
                                        </p:tgtEl>
                                      </p:cBhvr>
                                    </p:animEffect>
                                  </p:childTnLst>
                                </p:cTn>
                              </p:par>
                            </p:childTnLst>
                          </p:cTn>
                        </p:par>
                        <p:par>
                          <p:cTn id="71" fill="hold">
                            <p:stCondLst>
                              <p:cond delay="2000"/>
                            </p:stCondLst>
                            <p:childTnLst>
                              <p:par>
                                <p:cTn id="72" presetID="10" presetClass="entr" presetSubtype="0" fill="hold"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fade">
                                      <p:cBhvr>
                                        <p:cTn id="74" dur="100"/>
                                        <p:tgtEl>
                                          <p:spTgt spid="31"/>
                                        </p:tgtEl>
                                      </p:cBhvr>
                                    </p:animEffect>
                                  </p:childTnLst>
                                </p:cTn>
                              </p:par>
                            </p:childTnLst>
                          </p:cTn>
                        </p:par>
                        <p:par>
                          <p:cTn id="75" fill="hold">
                            <p:stCondLst>
                              <p:cond delay="2100"/>
                            </p:stCondLst>
                            <p:childTnLst>
                              <p:par>
                                <p:cTn id="76" presetID="10" presetClass="entr" presetSubtype="0"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100"/>
                                        <p:tgtEl>
                                          <p:spTgt spid="32"/>
                                        </p:tgtEl>
                                      </p:cBhvr>
                                    </p:animEffect>
                                  </p:childTnLst>
                                </p:cTn>
                              </p:par>
                            </p:childTnLst>
                          </p:cTn>
                        </p:par>
                        <p:par>
                          <p:cTn id="79" fill="hold">
                            <p:stCondLst>
                              <p:cond delay="2200"/>
                            </p:stCondLst>
                            <p:childTnLst>
                              <p:par>
                                <p:cTn id="80" presetID="10" presetClass="entr" presetSubtype="0" fill="hold" nodeType="after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100"/>
                                        <p:tgtEl>
                                          <p:spTgt spid="33"/>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114</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27</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34" name="Tekstvak 33"/>
          <p:cNvSpPr txBox="1"/>
          <p:nvPr/>
        </p:nvSpPr>
        <p:spPr>
          <a:xfrm>
            <a:off x="1952625" y="5246480"/>
            <a:ext cx="10058400" cy="923330"/>
          </a:xfrm>
          <a:prstGeom prst="rect">
            <a:avLst/>
          </a:prstGeom>
          <a:noFill/>
        </p:spPr>
        <p:txBody>
          <a:bodyPr wrap="square" rtlCol="0">
            <a:spAutoFit/>
          </a:bodyPr>
          <a:lstStyle/>
          <a:p>
            <a:pPr algn="ctr"/>
            <a:r>
              <a:rPr lang="nl-BE" sz="5400" dirty="0" err="1" smtClean="0">
                <a:solidFill>
                  <a:schemeClr val="bg2"/>
                </a:solidFill>
                <a:latin typeface="Barlow Condensed" panose="00000506000000000000" pitchFamily="2" charset="0"/>
              </a:rPr>
              <a:t>IoT</a:t>
            </a:r>
            <a:r>
              <a:rPr lang="nl-BE" sz="5400" dirty="0" smtClean="0">
                <a:solidFill>
                  <a:schemeClr val="bg2"/>
                </a:solidFill>
                <a:latin typeface="Barlow Condensed" panose="00000506000000000000" pitchFamily="2" charset="0"/>
              </a:rPr>
              <a:t> – internet of </a:t>
            </a:r>
            <a:r>
              <a:rPr lang="nl-BE" sz="5400" dirty="0" err="1" smtClean="0">
                <a:solidFill>
                  <a:schemeClr val="bg2"/>
                </a:solidFill>
                <a:latin typeface="Barlow Condensed" panose="00000506000000000000" pitchFamily="2" charset="0"/>
              </a:rPr>
              <a:t>things</a:t>
            </a:r>
            <a:r>
              <a:rPr lang="nl-BE" sz="5400" dirty="0" smtClean="0">
                <a:solidFill>
                  <a:schemeClr val="bg2"/>
                </a:solidFill>
                <a:latin typeface="Barlow Condensed" panose="00000506000000000000" pitchFamily="2" charset="0"/>
              </a:rPr>
              <a:t> (Hst 6.4.7)</a:t>
            </a:r>
            <a:endParaRPr lang="nl-BE" sz="5400" dirty="0">
              <a:solidFill>
                <a:schemeClr val="bg2"/>
              </a:solidFill>
              <a:latin typeface="Barlow Condensed" panose="00000506000000000000" pitchFamily="2" charset="0"/>
            </a:endParaRPr>
          </a:p>
        </p:txBody>
      </p:sp>
      <p:pic>
        <p:nvPicPr>
          <p:cNvPr id="25602" name="Picture 2" descr="Washing machine - Free electronics icons"/>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637555" y="2170765"/>
            <a:ext cx="2139632" cy="2139632"/>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Car free vector icons designed by Freepik | Free icons, Vector icon design,  Car logo design"/>
          <p:cNvPicPr>
            <a:picLocks noChangeAspect="1" noChangeArrowheads="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576978" y="1448593"/>
            <a:ext cx="3367372" cy="3367373"/>
          </a:xfrm>
          <a:prstGeom prst="rect">
            <a:avLst/>
          </a:prstGeom>
          <a:noFill/>
          <a:extLst>
            <a:ext uri="{909E8E84-426E-40DD-AFC4-6F175D3DCCD1}">
              <a14:hiddenFill xmlns:a14="http://schemas.microsoft.com/office/drawing/2010/main">
                <a:solidFill>
                  <a:srgbClr val="FFFFFF"/>
                </a:solidFill>
              </a14:hiddenFill>
            </a:ext>
          </a:extLst>
        </p:spPr>
      </p:pic>
      <p:pic>
        <p:nvPicPr>
          <p:cNvPr id="25606" name="Picture 6" descr="Domotics - Free buildings icons"/>
          <p:cNvPicPr>
            <a:picLocks noChangeAspect="1" noChangeArrowheads="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019300" y="1448593"/>
            <a:ext cx="3009900" cy="3009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1840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fade">
                                      <p:cBhvr>
                                        <p:cTn id="7" dur="500"/>
                                        <p:tgtEl>
                                          <p:spTgt spid="2560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fade">
                                      <p:cBhvr>
                                        <p:cTn id="11" dur="500"/>
                                        <p:tgtEl>
                                          <p:spTgt spid="2560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25604"/>
                                        </p:tgtEl>
                                        <p:attrNameLst>
                                          <p:attrName>style.visibility</p:attrName>
                                        </p:attrNameLst>
                                      </p:cBhvr>
                                      <p:to>
                                        <p:strVal val="visible"/>
                                      </p:to>
                                    </p:set>
                                    <p:animEffect transition="in" filter="fade">
                                      <p:cBhvr>
                                        <p:cTn id="15" dur="500"/>
                                        <p:tgtEl>
                                          <p:spTgt spid="25604"/>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4"/>
          </p:nvPr>
        </p:nvSpPr>
        <p:spPr/>
        <p:txBody>
          <a:bodyPr/>
          <a:lstStyle/>
          <a:p>
            <a:fld id="{488C8672-CA28-4FB0-BA1B-D11D790EBBC7}" type="slidenum">
              <a:rPr lang="nl-BE" smtClean="0"/>
              <a:pPr/>
              <a:t>28</a:t>
            </a:fld>
            <a:endParaRPr lang="nl-BE" dirty="0"/>
          </a:p>
        </p:txBody>
      </p:sp>
      <p:sp>
        <p:nvSpPr>
          <p:cNvPr id="3" name="Rechthoek 2"/>
          <p:cNvSpPr/>
          <p:nvPr/>
        </p:nvSpPr>
        <p:spPr>
          <a:xfrm>
            <a:off x="2019300" y="161924"/>
            <a:ext cx="10039350" cy="1323976"/>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6000" dirty="0" smtClean="0">
                <a:latin typeface="Barlow Condensed Medium" panose="00000606000000000000" pitchFamily="2" charset="0"/>
              </a:rPr>
              <a:t>Sleutelboek Computernetwerken 3.0</a:t>
            </a:r>
            <a:endParaRPr lang="nl-BE" sz="6000" dirty="0">
              <a:latin typeface="Barlow Condensed Medium" panose="00000606000000000000" pitchFamily="2" charset="0"/>
            </a:endParaRPr>
          </a:p>
        </p:txBody>
      </p:sp>
      <p:sp>
        <p:nvSpPr>
          <p:cNvPr id="4" name="Rechthoek 3"/>
          <p:cNvSpPr/>
          <p:nvPr/>
        </p:nvSpPr>
        <p:spPr>
          <a:xfrm>
            <a:off x="2019300" y="1704974"/>
            <a:ext cx="6248400" cy="3619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2400" dirty="0" smtClean="0">
                <a:latin typeface="Barlow Condensed Medium" panose="00000606000000000000" pitchFamily="2" charset="0"/>
              </a:rPr>
              <a:t>Dit is een begeleidende presentatie bij het hoofdstuk 6.1 van het Sleutelboek Computernetwerken 3.0.  Deze presentatie mag vrij worden gebruikt, aangepast en verspreid. Deze dia bevat de bronvermelding en moet ten allen tijde deel blijven uitmaken van de presentatie.</a:t>
            </a:r>
          </a:p>
          <a:p>
            <a:endParaRPr lang="nl-BE" sz="2400" dirty="0" smtClean="0">
              <a:latin typeface="Barlow Condensed Medium" panose="00000606000000000000" pitchFamily="2" charset="0"/>
            </a:endParaRPr>
          </a:p>
          <a:p>
            <a:r>
              <a:rPr lang="nl-BE" sz="2400" dirty="0" smtClean="0">
                <a:latin typeface="Barlow Condensed Medium" panose="00000606000000000000" pitchFamily="2" charset="0"/>
              </a:rPr>
              <a:t>Meer informatie over de Sleutelboeken is beschikbaar op www.sleutelboek.eu</a:t>
            </a:r>
            <a:endParaRPr lang="nl-BE" sz="2400" dirty="0">
              <a:latin typeface="Barlow Condensed Medium" panose="00000606000000000000" pitchFamily="2" charset="0"/>
            </a:endParaRPr>
          </a:p>
        </p:txBody>
      </p:sp>
      <p:sp>
        <p:nvSpPr>
          <p:cNvPr id="5" name="Rechthoek 4">
            <a:hlinkClick r:id="" action="ppaction://hlinkshowjump?jump=endshow"/>
          </p:cNvPr>
          <p:cNvSpPr/>
          <p:nvPr/>
        </p:nvSpPr>
        <p:spPr>
          <a:xfrm>
            <a:off x="2019300" y="5543549"/>
            <a:ext cx="6248400" cy="1190273"/>
          </a:xfrm>
          <a:prstGeom prst="rect">
            <a:avLst/>
          </a:prstGeom>
          <a:solidFill>
            <a:srgbClr val="1B2F4D"/>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Klik hier om de presentatie af te sluiten</a:t>
            </a:r>
            <a:endParaRPr lang="nl-BE" sz="2400" dirty="0">
              <a:latin typeface="Barlow Condensed Medium" panose="00000606000000000000" pitchFamily="2" charset="0"/>
            </a:endParaRPr>
          </a:p>
        </p:txBody>
      </p:sp>
      <p:sp>
        <p:nvSpPr>
          <p:cNvPr id="6" name="Tekstvak 5"/>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pic>
        <p:nvPicPr>
          <p:cNvPr id="7" name="Afbeelding 6"/>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8543925" y="1710973"/>
            <a:ext cx="3514725" cy="4979194"/>
          </a:xfrm>
          <a:prstGeom prst="rect">
            <a:avLst/>
          </a:prstGeom>
        </p:spPr>
      </p:pic>
    </p:spTree>
    <p:extLst>
      <p:ext uri="{BB962C8B-B14F-4D97-AF65-F5344CB8AC3E}">
        <p14:creationId xmlns:p14="http://schemas.microsoft.com/office/powerpoint/2010/main" val="1665642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3</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pic>
        <p:nvPicPr>
          <p:cNvPr id="1026" name="Picture 2" descr="Russians launch Sputnik Satellite into Space - Razor Robot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300" y="1156980"/>
            <a:ext cx="9925050" cy="5582841"/>
          </a:xfrm>
          <a:prstGeom prst="rect">
            <a:avLst/>
          </a:prstGeom>
          <a:noFill/>
          <a:extLst>
            <a:ext uri="{909E8E84-426E-40DD-AFC4-6F175D3DCCD1}">
              <a14:hiddenFill xmlns:a14="http://schemas.microsoft.com/office/drawing/2010/main">
                <a:solidFill>
                  <a:srgbClr val="FFFFFF"/>
                </a:solidFill>
              </a14:hiddenFill>
            </a:ext>
          </a:extLst>
        </p:spPr>
      </p:pic>
      <p:sp>
        <p:nvSpPr>
          <p:cNvPr id="8" name="Tekstvak 7"/>
          <p:cNvSpPr txBox="1"/>
          <p:nvPr/>
        </p:nvSpPr>
        <p:spPr>
          <a:xfrm>
            <a:off x="6412230" y="2056777"/>
            <a:ext cx="4115229"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1957 - Spoetnik</a:t>
            </a:r>
            <a:endParaRPr lang="nl-BE" sz="6000" dirty="0">
              <a:solidFill>
                <a:schemeClr val="bg2"/>
              </a:solidFill>
              <a:latin typeface="Barlow Condensed" panose="00000506000000000000" pitchFamily="2" charset="0"/>
            </a:endParaRPr>
          </a:p>
        </p:txBody>
      </p:sp>
    </p:spTree>
    <p:extLst>
      <p:ext uri="{BB962C8B-B14F-4D97-AF65-F5344CB8AC3E}">
        <p14:creationId xmlns:p14="http://schemas.microsoft.com/office/powerpoint/2010/main" val="4287180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4</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pic>
        <p:nvPicPr>
          <p:cNvPr id="2050" name="Picture 2" descr="Vintage business conference Stock Photos - Page 1 : Masterfile"/>
          <p:cNvPicPr>
            <a:picLocks noChangeAspect="1" noChangeArrowheads="1"/>
          </p:cNvPicPr>
          <p:nvPr/>
        </p:nvPicPr>
        <p:blipFill rotWithShape="1">
          <a:blip r:embed="rId3">
            <a:extLst>
              <a:ext uri="{28A0092B-C50C-407E-A947-70E740481C1C}">
                <a14:useLocalDpi xmlns:a14="http://schemas.microsoft.com/office/drawing/2010/main" val="0"/>
              </a:ext>
            </a:extLst>
          </a:blip>
          <a:srcRect l="1" r="928"/>
          <a:stretch/>
        </p:blipFill>
        <p:spPr bwMode="auto">
          <a:xfrm>
            <a:off x="2019301" y="1264585"/>
            <a:ext cx="5444490" cy="4347545"/>
          </a:xfrm>
          <a:prstGeom prst="rect">
            <a:avLst/>
          </a:prstGeom>
          <a:noFill/>
          <a:extLst>
            <a:ext uri="{909E8E84-426E-40DD-AFC4-6F175D3DCCD1}">
              <a14:hiddenFill xmlns:a14="http://schemas.microsoft.com/office/drawing/2010/main">
                <a:solidFill>
                  <a:srgbClr val="FFFFFF"/>
                </a:solidFill>
              </a14:hiddenFill>
            </a:ext>
          </a:extLst>
        </p:spPr>
      </p:pic>
      <p:sp>
        <p:nvSpPr>
          <p:cNvPr id="11" name="Ovaal bijschrift 10"/>
          <p:cNvSpPr/>
          <p:nvPr/>
        </p:nvSpPr>
        <p:spPr>
          <a:xfrm>
            <a:off x="7463791" y="3230409"/>
            <a:ext cx="4235705" cy="2159975"/>
          </a:xfrm>
          <a:prstGeom prst="wedgeEllipseCallout">
            <a:avLst>
              <a:gd name="adj1" fmla="val -61245"/>
              <a:gd name="adj2" fmla="val -63124"/>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nl-BE" sz="3200" dirty="0" smtClean="0">
                <a:latin typeface="Barlow Condensed" panose="00000506000000000000" pitchFamily="2" charset="0"/>
              </a:rPr>
              <a:t>We </a:t>
            </a:r>
            <a:r>
              <a:rPr lang="nl-BE" sz="3200" dirty="0" err="1" smtClean="0">
                <a:latin typeface="Barlow Condensed" panose="00000506000000000000" pitchFamily="2" charset="0"/>
              </a:rPr>
              <a:t>need</a:t>
            </a:r>
            <a:r>
              <a:rPr lang="nl-BE" sz="3200" dirty="0" smtClean="0">
                <a:latin typeface="Barlow Condensed" panose="00000506000000000000" pitchFamily="2" charset="0"/>
              </a:rPr>
              <a:t> </a:t>
            </a:r>
            <a:r>
              <a:rPr lang="nl-BE" sz="3200" dirty="0" err="1" smtClean="0">
                <a:latin typeface="Barlow Condensed" panose="00000506000000000000" pitchFamily="2" charset="0"/>
              </a:rPr>
              <a:t>to</a:t>
            </a:r>
            <a:r>
              <a:rPr lang="nl-BE" sz="3200" dirty="0" smtClean="0">
                <a:latin typeface="Barlow Condensed" panose="00000506000000000000" pitchFamily="2" charset="0"/>
              </a:rPr>
              <a:t> do </a:t>
            </a:r>
            <a:r>
              <a:rPr lang="nl-BE" sz="3200" dirty="0" err="1" smtClean="0">
                <a:latin typeface="Barlow Condensed" panose="00000506000000000000" pitchFamily="2" charset="0"/>
              </a:rPr>
              <a:t>something</a:t>
            </a:r>
            <a:r>
              <a:rPr lang="nl-BE" sz="3200" dirty="0" smtClean="0">
                <a:latin typeface="Barlow Condensed" panose="00000506000000000000" pitchFamily="2" charset="0"/>
              </a:rPr>
              <a:t> </a:t>
            </a:r>
            <a:r>
              <a:rPr lang="nl-BE" sz="3200" dirty="0" err="1" smtClean="0">
                <a:latin typeface="Barlow Condensed" panose="00000506000000000000" pitchFamily="2" charset="0"/>
              </a:rPr>
              <a:t>about</a:t>
            </a:r>
            <a:r>
              <a:rPr lang="nl-BE" sz="3200" dirty="0" smtClean="0">
                <a:latin typeface="Barlow Condensed" panose="00000506000000000000" pitchFamily="2" charset="0"/>
              </a:rPr>
              <a:t> it. </a:t>
            </a:r>
            <a:r>
              <a:rPr lang="nl-BE" sz="3200" dirty="0" err="1" smtClean="0">
                <a:latin typeface="Barlow Condensed" panose="00000506000000000000" pitchFamily="2" charset="0"/>
              </a:rPr>
              <a:t>Any</a:t>
            </a:r>
            <a:r>
              <a:rPr lang="nl-BE" sz="3200" dirty="0" smtClean="0">
                <a:latin typeface="Barlow Condensed" panose="00000506000000000000" pitchFamily="2" charset="0"/>
              </a:rPr>
              <a:t> </a:t>
            </a:r>
            <a:r>
              <a:rPr lang="nl-BE" sz="3200" dirty="0" err="1" smtClean="0">
                <a:latin typeface="Barlow Condensed" panose="00000506000000000000" pitchFamily="2" charset="0"/>
              </a:rPr>
              <a:t>ideas</a:t>
            </a:r>
            <a:r>
              <a:rPr lang="nl-BE" sz="3200" dirty="0" smtClean="0">
                <a:latin typeface="Barlow Condensed" panose="00000506000000000000" pitchFamily="2" charset="0"/>
              </a:rPr>
              <a:t>?</a:t>
            </a:r>
            <a:endParaRPr lang="nl-BE" sz="3200" dirty="0">
              <a:latin typeface="Barlow Condensed" panose="00000506000000000000" pitchFamily="2" charset="0"/>
            </a:endParaRPr>
          </a:p>
        </p:txBody>
      </p:sp>
      <p:sp>
        <p:nvSpPr>
          <p:cNvPr id="9" name="Ovaal bijschrift 8"/>
          <p:cNvSpPr/>
          <p:nvPr/>
        </p:nvSpPr>
        <p:spPr>
          <a:xfrm>
            <a:off x="7463791" y="1278382"/>
            <a:ext cx="4235705" cy="2159975"/>
          </a:xfrm>
          <a:prstGeom prst="wedgeEllipseCallout">
            <a:avLst>
              <a:gd name="adj1" fmla="val -70960"/>
              <a:gd name="adj2" fmla="val -174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nl-BE" sz="3200" dirty="0" smtClean="0">
                <a:latin typeface="Barlow Condensed" panose="00000506000000000000" pitchFamily="2" charset="0"/>
              </a:rPr>
              <a:t>Gentlemen, </a:t>
            </a:r>
            <a:r>
              <a:rPr lang="nl-BE" sz="3200" dirty="0" err="1" smtClean="0">
                <a:latin typeface="Barlow Condensed" panose="00000506000000000000" pitchFamily="2" charset="0"/>
              </a:rPr>
              <a:t>the</a:t>
            </a:r>
            <a:r>
              <a:rPr lang="nl-BE" sz="3200" dirty="0" smtClean="0">
                <a:latin typeface="Barlow Condensed" panose="00000506000000000000" pitchFamily="2" charset="0"/>
              </a:rPr>
              <a:t> </a:t>
            </a:r>
            <a:r>
              <a:rPr lang="nl-BE" sz="3200" dirty="0" err="1" smtClean="0">
                <a:latin typeface="Barlow Condensed" panose="00000506000000000000" pitchFamily="2" charset="0"/>
              </a:rPr>
              <a:t>Russians</a:t>
            </a:r>
            <a:r>
              <a:rPr lang="nl-BE" sz="3200" dirty="0" smtClean="0">
                <a:latin typeface="Barlow Condensed" panose="00000506000000000000" pitchFamily="2" charset="0"/>
              </a:rPr>
              <a:t> are </a:t>
            </a:r>
            <a:r>
              <a:rPr lang="nl-BE" sz="3200" dirty="0" err="1" smtClean="0">
                <a:latin typeface="Barlow Condensed" panose="00000506000000000000" pitchFamily="2" charset="0"/>
              </a:rPr>
              <a:t>beating</a:t>
            </a:r>
            <a:r>
              <a:rPr lang="nl-BE" sz="3200" dirty="0" smtClean="0">
                <a:latin typeface="Barlow Condensed" panose="00000506000000000000" pitchFamily="2" charset="0"/>
              </a:rPr>
              <a:t> </a:t>
            </a:r>
            <a:r>
              <a:rPr lang="nl-BE" sz="3200" dirty="0" err="1" smtClean="0">
                <a:latin typeface="Barlow Condensed" panose="00000506000000000000" pitchFamily="2" charset="0"/>
              </a:rPr>
              <a:t>us</a:t>
            </a:r>
            <a:r>
              <a:rPr lang="nl-BE" sz="3200" dirty="0" smtClean="0">
                <a:latin typeface="Barlow Condensed" panose="00000506000000000000" pitchFamily="2" charset="0"/>
              </a:rPr>
              <a:t> in </a:t>
            </a:r>
            <a:r>
              <a:rPr lang="nl-BE" sz="3200" dirty="0" err="1" smtClean="0">
                <a:latin typeface="Barlow Condensed" panose="00000506000000000000" pitchFamily="2" charset="0"/>
              </a:rPr>
              <a:t>space</a:t>
            </a:r>
            <a:r>
              <a:rPr lang="nl-BE" sz="3200" dirty="0" smtClean="0">
                <a:latin typeface="Barlow Condensed" panose="00000506000000000000" pitchFamily="2" charset="0"/>
              </a:rPr>
              <a:t>.</a:t>
            </a:r>
            <a:endParaRPr lang="nl-BE" sz="3200" dirty="0">
              <a:latin typeface="Barlow Condensed" panose="00000506000000000000" pitchFamily="2" charset="0"/>
            </a:endParaRPr>
          </a:p>
        </p:txBody>
      </p:sp>
      <p:sp>
        <p:nvSpPr>
          <p:cNvPr id="12" name="Tekstvak 11"/>
          <p:cNvSpPr txBox="1"/>
          <p:nvPr/>
        </p:nvSpPr>
        <p:spPr>
          <a:xfrm>
            <a:off x="2053591" y="5718160"/>
            <a:ext cx="7212231"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1958 – oprichting van ARPA</a:t>
            </a:r>
            <a:endParaRPr lang="nl-BE" sz="6000" dirty="0">
              <a:solidFill>
                <a:schemeClr val="bg2"/>
              </a:solidFill>
              <a:latin typeface="Barlow Condensed" panose="00000506000000000000" pitchFamily="2" charset="0"/>
            </a:endParaRPr>
          </a:p>
        </p:txBody>
      </p:sp>
    </p:spTree>
    <p:extLst>
      <p:ext uri="{BB962C8B-B14F-4D97-AF65-F5344CB8AC3E}">
        <p14:creationId xmlns:p14="http://schemas.microsoft.com/office/powerpoint/2010/main" val="1454259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2500"/>
                            </p:stCondLst>
                            <p:childTnLst>
                              <p:par>
                                <p:cTn id="17" presetID="10" presetClass="entr" presetSubtype="0" fill="hold" grpId="0" nodeType="afterEffect">
                                  <p:stCondLst>
                                    <p:cond delay="1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5</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pic>
        <p:nvPicPr>
          <p:cNvPr id="3074" name="Picture 2" descr="File:Remington Rand wordmark.svg - Wikipedia"/>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25131" y="5710118"/>
            <a:ext cx="9113387" cy="83539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Mainframe Icon - Download in Colored Outline Style"/>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98775" y="2784715"/>
            <a:ext cx="1044575" cy="1044575"/>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Mainframe Icon - Download in Colored Outline Style"/>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459536" y="1324927"/>
            <a:ext cx="1044575" cy="104457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Mainframe Icon - Download in Colored Outline Style"/>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73005" y="2784714"/>
            <a:ext cx="1044575" cy="10445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Mainframe Icon - Download in Colored Outline Style"/>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459536" y="4250330"/>
            <a:ext cx="1044575" cy="1044575"/>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Rechte verbindingslijn 17"/>
          <p:cNvCxnSpPr/>
          <p:nvPr/>
        </p:nvCxnSpPr>
        <p:spPr>
          <a:xfrm flipH="1" flipV="1">
            <a:off x="4007215" y="3708553"/>
            <a:ext cx="2325748" cy="708388"/>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Rechte verbindingslijn 19"/>
          <p:cNvCxnSpPr/>
          <p:nvPr/>
        </p:nvCxnSpPr>
        <p:spPr>
          <a:xfrm flipH="1" flipV="1">
            <a:off x="7603382" y="2248765"/>
            <a:ext cx="2325748" cy="708388"/>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1" name="Rechte verbindingslijn 20"/>
          <p:cNvCxnSpPr/>
          <p:nvPr/>
        </p:nvCxnSpPr>
        <p:spPr>
          <a:xfrm flipH="1">
            <a:off x="4007215" y="2248765"/>
            <a:ext cx="2361356" cy="708388"/>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3" name="Rechte verbindingslijn 22"/>
          <p:cNvCxnSpPr/>
          <p:nvPr/>
        </p:nvCxnSpPr>
        <p:spPr>
          <a:xfrm flipH="1">
            <a:off x="7527770" y="3708553"/>
            <a:ext cx="2401360" cy="708388"/>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7555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nodeType="withEffect">
                                  <p:stCondLst>
                                    <p:cond delay="0"/>
                                  </p:stCondLst>
                                  <p:childTnLst>
                                    <p:set>
                                      <p:cBhvr>
                                        <p:cTn id="9" dur="1" fill="hold">
                                          <p:stCondLst>
                                            <p:cond delay="0"/>
                                          </p:stCondLst>
                                        </p:cTn>
                                        <p:tgtEl>
                                          <p:spTgt spid="3076"/>
                                        </p:tgtEl>
                                        <p:attrNameLst>
                                          <p:attrName>style.visibility</p:attrName>
                                        </p:attrNameLst>
                                      </p:cBhvr>
                                      <p:to>
                                        <p:strVal val="visible"/>
                                      </p:to>
                                    </p:set>
                                    <p:animEffect transition="in" filter="fade">
                                      <p:cBhvr>
                                        <p:cTn id="10" dur="500"/>
                                        <p:tgtEl>
                                          <p:spTgt spid="3076"/>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6</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7904728"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1961 – Leonard </a:t>
            </a:r>
            <a:r>
              <a:rPr lang="nl-BE" sz="6000" dirty="0" err="1" smtClean="0">
                <a:solidFill>
                  <a:schemeClr val="bg2"/>
                </a:solidFill>
                <a:latin typeface="Barlow Condensed" panose="00000506000000000000" pitchFamily="2" charset="0"/>
              </a:rPr>
              <a:t>Kleinrock</a:t>
            </a:r>
            <a:r>
              <a:rPr lang="nl-BE" sz="6000" dirty="0" smtClean="0">
                <a:solidFill>
                  <a:schemeClr val="bg2"/>
                </a:solidFill>
                <a:latin typeface="Barlow Condensed" panose="00000506000000000000" pitchFamily="2" charset="0"/>
              </a:rPr>
              <a:t> (MIT)</a:t>
            </a:r>
            <a:endParaRPr lang="nl-BE" sz="6000" dirty="0">
              <a:solidFill>
                <a:schemeClr val="bg2"/>
              </a:solidFill>
              <a:latin typeface="Barlow Condensed" panose="00000506000000000000" pitchFamily="2" charset="0"/>
            </a:endParaRPr>
          </a:p>
        </p:txBody>
      </p:sp>
      <p:pic>
        <p:nvPicPr>
          <p:cNvPr id="2" name="Afbeelding 1"/>
          <p:cNvPicPr>
            <a:picLocks noChangeAspect="1"/>
          </p:cNvPicPr>
          <p:nvPr/>
        </p:nvPicPr>
        <p:blipFill>
          <a:blip r:embed="rId3"/>
          <a:stretch>
            <a:fillRect/>
          </a:stretch>
        </p:blipFill>
        <p:spPr>
          <a:xfrm>
            <a:off x="8698231" y="1381241"/>
            <a:ext cx="3246120" cy="4194393"/>
          </a:xfrm>
          <a:prstGeom prst="rect">
            <a:avLst/>
          </a:prstGeom>
        </p:spPr>
      </p:pic>
      <p:sp>
        <p:nvSpPr>
          <p:cNvPr id="17" name="Tekstvak 16"/>
          <p:cNvSpPr txBox="1"/>
          <p:nvPr/>
        </p:nvSpPr>
        <p:spPr>
          <a:xfrm>
            <a:off x="2813798" y="2889411"/>
            <a:ext cx="4730782" cy="1015663"/>
          </a:xfrm>
          <a:prstGeom prst="rect">
            <a:avLst/>
          </a:prstGeom>
          <a:noFill/>
        </p:spPr>
        <p:txBody>
          <a:bodyPr wrap="none" rtlCol="0">
            <a:spAutoFit/>
          </a:bodyPr>
          <a:lstStyle/>
          <a:p>
            <a:r>
              <a:rPr lang="nl-BE" sz="6000" dirty="0" err="1" smtClean="0">
                <a:solidFill>
                  <a:schemeClr val="bg2"/>
                </a:solidFill>
                <a:latin typeface="Barlow Condensed" panose="00000506000000000000" pitchFamily="2" charset="0"/>
              </a:rPr>
              <a:t>packet-switching</a:t>
            </a:r>
            <a:endParaRPr lang="nl-BE" sz="6000" dirty="0">
              <a:solidFill>
                <a:schemeClr val="bg2"/>
              </a:solidFill>
              <a:latin typeface="Barlow Condensed" panose="00000506000000000000" pitchFamily="2" charset="0"/>
            </a:endParaRPr>
          </a:p>
        </p:txBody>
      </p:sp>
    </p:spTree>
    <p:extLst>
      <p:ext uri="{BB962C8B-B14F-4D97-AF65-F5344CB8AC3E}">
        <p14:creationId xmlns:p14="http://schemas.microsoft.com/office/powerpoint/2010/main" val="2688472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7</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6502101"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1965 – eerste verbinding</a:t>
            </a:r>
            <a:endParaRPr lang="nl-BE" sz="6000" dirty="0">
              <a:solidFill>
                <a:schemeClr val="bg2"/>
              </a:solidFill>
              <a:latin typeface="Barlow Condensed" panose="00000506000000000000" pitchFamily="2" charset="0"/>
            </a:endParaRPr>
          </a:p>
        </p:txBody>
      </p:sp>
      <p:pic>
        <p:nvPicPr>
          <p:cNvPr id="9" name="Picture 4" descr="Mainframe Icon - Download in Colored Outline Style"/>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81555" y="2464672"/>
            <a:ext cx="1726644" cy="1726644"/>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Rechte verbindingslijn 11"/>
          <p:cNvCxnSpPr>
            <a:stCxn id="14" idx="1"/>
          </p:cNvCxnSpPr>
          <p:nvPr/>
        </p:nvCxnSpPr>
        <p:spPr>
          <a:xfrm flipH="1">
            <a:off x="4008199" y="3327994"/>
            <a:ext cx="5746786" cy="0"/>
          </a:xfrm>
          <a:prstGeom prst="line">
            <a:avLst/>
          </a:prstGeom>
          <a:ln w="57150">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4" name="Picture 4" descr="Mainframe Icon - Download in Colored Outline Style"/>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754985" y="2464672"/>
            <a:ext cx="1726644" cy="1726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993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8</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8661345"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1966 – Lawrence G. Roberts (MIT)</a:t>
            </a:r>
            <a:endParaRPr lang="nl-BE" sz="6000" dirty="0">
              <a:solidFill>
                <a:schemeClr val="bg2"/>
              </a:solidFill>
              <a:latin typeface="Barlow Condensed" panose="00000506000000000000" pitchFamily="2" charset="0"/>
            </a:endParaRPr>
          </a:p>
        </p:txBody>
      </p:sp>
      <p:sp>
        <p:nvSpPr>
          <p:cNvPr id="17" name="Tekstvak 16"/>
          <p:cNvSpPr txBox="1"/>
          <p:nvPr/>
        </p:nvSpPr>
        <p:spPr>
          <a:xfrm>
            <a:off x="2459468" y="2589322"/>
            <a:ext cx="5511445" cy="1569660"/>
          </a:xfrm>
          <a:prstGeom prst="rect">
            <a:avLst/>
          </a:prstGeom>
          <a:noFill/>
        </p:spPr>
        <p:txBody>
          <a:bodyPr wrap="none" rtlCol="0">
            <a:spAutoFit/>
          </a:bodyPr>
          <a:lstStyle/>
          <a:p>
            <a:r>
              <a:rPr lang="nl-BE" sz="4800" dirty="0" smtClean="0">
                <a:solidFill>
                  <a:schemeClr val="bg2"/>
                </a:solidFill>
                <a:latin typeface="Barlow Condensed" panose="00000506000000000000" pitchFamily="2" charset="0"/>
              </a:rPr>
              <a:t>eerste plan voor een</a:t>
            </a:r>
            <a:br>
              <a:rPr lang="nl-BE" sz="4800" dirty="0" smtClean="0">
                <a:solidFill>
                  <a:schemeClr val="bg2"/>
                </a:solidFill>
                <a:latin typeface="Barlow Condensed" panose="00000506000000000000" pitchFamily="2" charset="0"/>
              </a:rPr>
            </a:br>
            <a:r>
              <a:rPr lang="nl-BE" sz="4800" dirty="0" smtClean="0">
                <a:solidFill>
                  <a:schemeClr val="bg2"/>
                </a:solidFill>
                <a:latin typeface="Barlow Condensed" panose="00000506000000000000" pitchFamily="2" charset="0"/>
              </a:rPr>
              <a:t>militair computernetwerk</a:t>
            </a:r>
            <a:endParaRPr lang="nl-BE" sz="4800" dirty="0">
              <a:solidFill>
                <a:schemeClr val="bg2"/>
              </a:solidFill>
              <a:latin typeface="Barlow Condensed" panose="00000506000000000000" pitchFamily="2" charset="0"/>
            </a:endParaRPr>
          </a:p>
        </p:txBody>
      </p:sp>
      <p:pic>
        <p:nvPicPr>
          <p:cNvPr id="4098" name="Picture 2" descr="Thomas Marill &amp; Lawrence G. Roberts Conduct the First &quot;Actual Network  Experiment&quot; : History of Inform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38260" y="1307465"/>
            <a:ext cx="3006090" cy="41333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37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Effect transition="in" filter="fade">
                                      <p:cBhvr>
                                        <p:cTn id="10" dur="500"/>
                                        <p:tgtEl>
                                          <p:spTgt spid="409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a:hlinkClick r:id="" action="ppaction://hlinkshowjump?jump=lastslide"/>
          </p:cNvPr>
          <p:cNvSpPr/>
          <p:nvPr/>
        </p:nvSpPr>
        <p:spPr>
          <a:xfrm>
            <a:off x="95117" y="4310397"/>
            <a:ext cx="1565030" cy="51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2400" dirty="0" smtClean="0">
                <a:latin typeface="Barlow Condensed Medium" panose="00000606000000000000" pitchFamily="2" charset="0"/>
              </a:rPr>
              <a:t>p 112</a:t>
            </a:r>
            <a:endParaRPr lang="nl-BE" sz="2400" dirty="0">
              <a:latin typeface="Barlow Condensed Medium" panose="00000606000000000000" pitchFamily="2" charset="0"/>
            </a:endParaRPr>
          </a:p>
        </p:txBody>
      </p:sp>
      <p:sp>
        <p:nvSpPr>
          <p:cNvPr id="5" name="Tekstvak 4"/>
          <p:cNvSpPr txBox="1"/>
          <p:nvPr/>
        </p:nvSpPr>
        <p:spPr>
          <a:xfrm>
            <a:off x="35560" y="411870"/>
            <a:ext cx="1714500" cy="307777"/>
          </a:xfrm>
          <a:prstGeom prst="rect">
            <a:avLst/>
          </a:prstGeom>
          <a:noFill/>
        </p:spPr>
        <p:txBody>
          <a:bodyPr wrap="square" rtlCol="0">
            <a:spAutoFit/>
          </a:bodyPr>
          <a:lstStyle/>
          <a:p>
            <a:r>
              <a:rPr lang="nl-BE" sz="1400" dirty="0" smtClean="0">
                <a:solidFill>
                  <a:schemeClr val="accent1">
                    <a:lumMod val="40000"/>
                    <a:lumOff val="60000"/>
                  </a:schemeClr>
                </a:solidFill>
                <a:latin typeface="Barlow Condensed Medium" panose="00000606000000000000" pitchFamily="2" charset="0"/>
              </a:rPr>
              <a:t>Computernetwerken 3.0</a:t>
            </a:r>
            <a:endParaRPr lang="nl-BE" sz="1400" dirty="0">
              <a:solidFill>
                <a:schemeClr val="accent1">
                  <a:lumMod val="40000"/>
                  <a:lumOff val="60000"/>
                </a:schemeClr>
              </a:solidFill>
              <a:latin typeface="Barlow Condensed Medium" panose="00000606000000000000" pitchFamily="2" charset="0"/>
            </a:endParaRPr>
          </a:p>
        </p:txBody>
      </p:sp>
      <p:sp>
        <p:nvSpPr>
          <p:cNvPr id="6" name="Tijdelijke aanduiding voor dianummer 5"/>
          <p:cNvSpPr>
            <a:spLocks noGrp="1"/>
          </p:cNvSpPr>
          <p:nvPr>
            <p:ph type="sldNum" sz="quarter" idx="4"/>
          </p:nvPr>
        </p:nvSpPr>
        <p:spPr/>
        <p:txBody>
          <a:bodyPr/>
          <a:lstStyle/>
          <a:p>
            <a:fld id="{488C8672-CA28-4FB0-BA1B-D11D790EBBC7}" type="slidenum">
              <a:rPr lang="nl-BE" smtClean="0"/>
              <a:pPr/>
              <a:t>9</a:t>
            </a:fld>
            <a:endParaRPr lang="nl-BE" dirty="0"/>
          </a:p>
        </p:txBody>
      </p:sp>
      <p:sp>
        <p:nvSpPr>
          <p:cNvPr id="10" name="Rechthoek 9"/>
          <p:cNvSpPr/>
          <p:nvPr/>
        </p:nvSpPr>
        <p:spPr>
          <a:xfrm>
            <a:off x="2019300" y="200025"/>
            <a:ext cx="9925050" cy="876300"/>
          </a:xfrm>
          <a:prstGeom prst="rect">
            <a:avLst/>
          </a:prstGeom>
          <a:solidFill>
            <a:srgbClr val="254169">
              <a:alpha val="72157"/>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l-BE" sz="3600" dirty="0" smtClean="0">
                <a:latin typeface="Barlow Condensed Medium" panose="00000606000000000000" pitchFamily="2" charset="0"/>
              </a:rPr>
              <a:t>6.1 Een beknopte geschiedenis van het internet</a:t>
            </a:r>
            <a:endParaRPr lang="nl-BE" sz="3600" dirty="0">
              <a:latin typeface="Barlow Condensed Medium" panose="00000606000000000000" pitchFamily="2" charset="0"/>
            </a:endParaRPr>
          </a:p>
        </p:txBody>
      </p:sp>
      <p:sp>
        <p:nvSpPr>
          <p:cNvPr id="16" name="Tekstvak 15"/>
          <p:cNvSpPr txBox="1"/>
          <p:nvPr/>
        </p:nvSpPr>
        <p:spPr>
          <a:xfrm>
            <a:off x="2053591" y="5718160"/>
            <a:ext cx="8719054" cy="1015663"/>
          </a:xfrm>
          <a:prstGeom prst="rect">
            <a:avLst/>
          </a:prstGeom>
          <a:noFill/>
        </p:spPr>
        <p:txBody>
          <a:bodyPr wrap="none" rtlCol="0">
            <a:spAutoFit/>
          </a:bodyPr>
          <a:lstStyle/>
          <a:p>
            <a:r>
              <a:rPr lang="nl-BE" sz="6000" dirty="0" smtClean="0">
                <a:solidFill>
                  <a:schemeClr val="bg2"/>
                </a:solidFill>
                <a:latin typeface="Barlow Condensed" panose="00000506000000000000" pitchFamily="2" charset="0"/>
              </a:rPr>
              <a:t>1969 – 4 knooppunten verbonden</a:t>
            </a:r>
            <a:endParaRPr lang="nl-BE" sz="6000" dirty="0">
              <a:solidFill>
                <a:schemeClr val="bg2"/>
              </a:solidFill>
              <a:latin typeface="Barlow Condensed" panose="00000506000000000000" pitchFamily="2" charset="0"/>
            </a:endParaRPr>
          </a:p>
        </p:txBody>
      </p:sp>
      <p:pic>
        <p:nvPicPr>
          <p:cNvPr id="2" name="Afbeelding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1601" y="1076325"/>
            <a:ext cx="7900035" cy="5050562"/>
          </a:xfrm>
          <a:prstGeom prst="rect">
            <a:avLst/>
          </a:prstGeom>
        </p:spPr>
      </p:pic>
      <p:sp>
        <p:nvSpPr>
          <p:cNvPr id="4" name="Rechthoek 3"/>
          <p:cNvSpPr/>
          <p:nvPr/>
        </p:nvSpPr>
        <p:spPr>
          <a:xfrm>
            <a:off x="7120890" y="1828800"/>
            <a:ext cx="4720590" cy="3177540"/>
          </a:xfrm>
          <a:prstGeom prst="rect">
            <a:avLst/>
          </a:prstGeom>
          <a:solidFill>
            <a:srgbClr val="1B2F4D">
              <a:alpha val="89020"/>
            </a:srgb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nl-BE" sz="4000" dirty="0" smtClean="0">
                <a:latin typeface="Barlow Condensed" panose="00000506000000000000" pitchFamily="2" charset="0"/>
              </a:rPr>
              <a:t>Universiteiten maakten het al snel een </a:t>
            </a:r>
            <a:br>
              <a:rPr lang="nl-BE" sz="4000" dirty="0" smtClean="0">
                <a:latin typeface="Barlow Condensed" panose="00000506000000000000" pitchFamily="2" charset="0"/>
              </a:rPr>
            </a:br>
            <a:r>
              <a:rPr lang="nl-BE" sz="4000" dirty="0" smtClean="0">
                <a:latin typeface="Barlow Condensed" panose="00000506000000000000" pitchFamily="2" charset="0"/>
              </a:rPr>
              <a:t>burgerlijk project</a:t>
            </a:r>
            <a:endParaRPr lang="nl-BE" sz="4000" dirty="0">
              <a:latin typeface="Barlow Condensed" panose="00000506000000000000" pitchFamily="2" charset="0"/>
            </a:endParaRPr>
          </a:p>
        </p:txBody>
      </p:sp>
    </p:spTree>
    <p:extLst>
      <p:ext uri="{BB962C8B-B14F-4D97-AF65-F5344CB8AC3E}">
        <p14:creationId xmlns:p14="http://schemas.microsoft.com/office/powerpoint/2010/main" val="4073026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animBg="1"/>
    </p:bldLst>
  </p:timing>
</p:sld>
</file>

<file path=ppt/theme/theme1.xml><?xml version="1.0" encoding="utf-8"?>
<a:theme xmlns:a="http://schemas.openxmlformats.org/drawingml/2006/main" name="Kantoorthema">
  <a:themeElements>
    <a:clrScheme name="Aangepast 1">
      <a:dk1>
        <a:srgbClr val="1B2F4D"/>
      </a:dk1>
      <a:lt1>
        <a:srgbClr val="ACCBF9"/>
      </a:lt1>
      <a:dk2>
        <a:srgbClr val="1B2F4D"/>
      </a:dk2>
      <a:lt2>
        <a:srgbClr val="ACCBF9"/>
      </a:lt2>
      <a:accent1>
        <a:srgbClr val="254169"/>
      </a:accent1>
      <a:accent2>
        <a:srgbClr val="2E5082"/>
      </a:accent2>
      <a:accent3>
        <a:srgbClr val="38619E"/>
      </a:accent3>
      <a:accent4>
        <a:srgbClr val="4273BC"/>
      </a:accent4>
      <a:accent5>
        <a:srgbClr val="5E88C6"/>
      </a:accent5>
      <a:accent6>
        <a:srgbClr val="7A9DD0"/>
      </a:accent6>
      <a:hlink>
        <a:srgbClr val="9454C3"/>
      </a:hlink>
      <a:folHlink>
        <a:srgbClr val="3EBBF0"/>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644</TotalTime>
  <Words>2011</Words>
  <Application>Microsoft Office PowerPoint</Application>
  <PresentationFormat>Breedbeeld</PresentationFormat>
  <Paragraphs>235</Paragraphs>
  <Slides>28</Slides>
  <Notes>26</Notes>
  <HiddenSlides>0</HiddenSlides>
  <MMClips>1</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28</vt:i4>
      </vt:variant>
    </vt:vector>
  </HeadingPairs>
  <TitlesOfParts>
    <vt:vector size="34" baseType="lpstr">
      <vt:lpstr>Arial</vt:lpstr>
      <vt:lpstr>Barlow Condensed</vt:lpstr>
      <vt:lpstr>Barlow Condensed Medium</vt:lpstr>
      <vt:lpstr>Calibri</vt:lpstr>
      <vt:lpstr>Wingdings</vt:lpstr>
      <vt:lpstr>Kantoorthema</vt:lpstr>
      <vt:lpstr>6.1 Een beknopte geschiedenis van het internet</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Marc</dc:creator>
  <cp:lastModifiedBy>Marc</cp:lastModifiedBy>
  <cp:revision>33</cp:revision>
  <dcterms:created xsi:type="dcterms:W3CDTF">2023-03-10T12:40:01Z</dcterms:created>
  <dcterms:modified xsi:type="dcterms:W3CDTF">2023-04-15T19:36:33Z</dcterms:modified>
</cp:coreProperties>
</file>