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60" r:id="rId4"/>
    <p:sldId id="261" r:id="rId5"/>
    <p:sldId id="262" r:id="rId6"/>
    <p:sldId id="263" r:id="rId7"/>
    <p:sldId id="264" r:id="rId8"/>
    <p:sldId id="265" r:id="rId9"/>
    <p:sldId id="259" r:id="rId10"/>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2F4D"/>
    <a:srgbClr val="254169"/>
    <a:srgbClr val="1D4971"/>
    <a:srgbClr val="225686"/>
    <a:srgbClr val="2B6C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3" autoAdjust="0"/>
    <p:restoredTop sz="67162" autoAdjust="0"/>
  </p:normalViewPr>
  <p:slideViewPr>
    <p:cSldViewPr snapToGrid="0">
      <p:cViewPr varScale="1">
        <p:scale>
          <a:sx n="84" d="100"/>
          <a:sy n="84" d="100"/>
        </p:scale>
        <p:origin x="120" y="498"/>
      </p:cViewPr>
      <p:guideLst/>
    </p:cSldViewPr>
  </p:slideViewPr>
  <p:notesTextViewPr>
    <p:cViewPr>
      <p:scale>
        <a:sx n="1" d="1"/>
        <a:sy n="1" d="1"/>
      </p:scale>
      <p:origin x="0" y="0"/>
    </p:cViewPr>
  </p:notesTextViewPr>
  <p:notesViewPr>
    <p:cSldViewPr snapToGrid="0">
      <p:cViewPr varScale="1">
        <p:scale>
          <a:sx n="117" d="100"/>
          <a:sy n="117" d="100"/>
        </p:scale>
        <p:origin x="2460"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A94F7F-73E0-44BD-AEFC-392CA3FDC831}" type="datetimeFigureOut">
              <a:rPr lang="nl-BE" smtClean="0"/>
              <a:t>15/04/2023</a:t>
            </a:fld>
            <a:endParaRPr lang="nl-BE"/>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B430CF-FA70-4292-B878-AFEA74AD5DAB}" type="slidenum">
              <a:rPr lang="nl-BE" smtClean="0"/>
              <a:t>‹nr.›</a:t>
            </a:fld>
            <a:endParaRPr lang="nl-BE"/>
          </a:p>
        </p:txBody>
      </p:sp>
    </p:spTree>
    <p:extLst>
      <p:ext uri="{BB962C8B-B14F-4D97-AF65-F5344CB8AC3E}">
        <p14:creationId xmlns:p14="http://schemas.microsoft.com/office/powerpoint/2010/main" val="2485592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Barlow Condensed" panose="00000506000000000000" pitchFamily="2" charset="0"/>
        <a:ea typeface="+mn-ea"/>
        <a:cs typeface="+mn-cs"/>
      </a:defRPr>
    </a:lvl1pPr>
    <a:lvl2pPr marL="457200" algn="l" defTabSz="914400" rtl="0" eaLnBrk="1" latinLnBrk="0" hangingPunct="1">
      <a:defRPr sz="1200" kern="1200">
        <a:solidFill>
          <a:schemeClr val="tx1"/>
        </a:solidFill>
        <a:latin typeface="Barlow Condensed" panose="00000506000000000000" pitchFamily="2" charset="0"/>
        <a:ea typeface="+mn-ea"/>
        <a:cs typeface="+mn-cs"/>
      </a:defRPr>
    </a:lvl2pPr>
    <a:lvl3pPr marL="914400" algn="l" defTabSz="914400" rtl="0" eaLnBrk="1" latinLnBrk="0" hangingPunct="1">
      <a:defRPr sz="1200" kern="1200">
        <a:solidFill>
          <a:schemeClr val="tx1"/>
        </a:solidFill>
        <a:latin typeface="Barlow Condensed" panose="00000506000000000000" pitchFamily="2" charset="0"/>
        <a:ea typeface="+mn-ea"/>
        <a:cs typeface="+mn-cs"/>
      </a:defRPr>
    </a:lvl3pPr>
    <a:lvl4pPr marL="1371600" algn="l" defTabSz="914400" rtl="0" eaLnBrk="1" latinLnBrk="0" hangingPunct="1">
      <a:defRPr sz="1200" kern="1200">
        <a:solidFill>
          <a:schemeClr val="tx1"/>
        </a:solidFill>
        <a:latin typeface="Barlow Condensed" panose="00000506000000000000" pitchFamily="2" charset="0"/>
        <a:ea typeface="+mn-ea"/>
        <a:cs typeface="+mn-cs"/>
      </a:defRPr>
    </a:lvl4pPr>
    <a:lvl5pPr marL="1828800" algn="l" defTabSz="914400" rtl="0" eaLnBrk="1" latinLnBrk="0" hangingPunct="1">
      <a:defRPr sz="1200" kern="1200">
        <a:solidFill>
          <a:schemeClr val="tx1"/>
        </a:solidFill>
        <a:latin typeface="Barlow Condensed" panose="00000506000000000000"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a:t>
            </a:fld>
            <a:endParaRPr lang="nl-BE"/>
          </a:p>
        </p:txBody>
      </p:sp>
    </p:spTree>
    <p:extLst>
      <p:ext uri="{BB962C8B-B14F-4D97-AF65-F5344CB8AC3E}">
        <p14:creationId xmlns:p14="http://schemas.microsoft.com/office/powerpoint/2010/main" val="26717779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Veiligheid op een lokaal netwerk start altijd met een correct beveiligingsbeleid. Daarbij maakt de netwerkbeheerder gebruik van verschillende serverdiensten om het niveau van de beveiliging in te stellen. </a:t>
            </a:r>
          </a:p>
          <a:p>
            <a:endParaRPr lang="nl-BE" dirty="0" smtClean="0"/>
          </a:p>
          <a:p>
            <a:r>
              <a:rPr lang="nl-BE" dirty="0" smtClean="0"/>
              <a:t>Hierbij zijn drie principes van belang: identificatie, authenticatie en autorisatie.</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2</a:t>
            </a:fld>
            <a:endParaRPr lang="nl-BE"/>
          </a:p>
        </p:txBody>
      </p:sp>
    </p:spTree>
    <p:extLst>
      <p:ext uri="{BB962C8B-B14F-4D97-AF65-F5344CB8AC3E}">
        <p14:creationId xmlns:p14="http://schemas.microsoft.com/office/powerpoint/2010/main" val="4204667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Je geeft niet zomaar iedereen toegang tot je lokale netwerk. Enkel mensen die deel uitmaken van de organisatie of het bedrijf krijgen de toestemming om aan te melden op een netwerk. Daartoe moeten gebruikers kunnen worden geïdentificeerd. Dat gebeurt aan de hand van een gebruikersnaam. Op sommige bedrijfsnetwerken bestaat er een gastaccount waarmee kan worden aangemeld. De mogelijkheden die een gastgebruiker heeft op het netwerk worden meer beperkt dan die van een geïdentificeerde gebruiker.</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3</a:t>
            </a:fld>
            <a:endParaRPr lang="nl-BE"/>
          </a:p>
        </p:txBody>
      </p:sp>
    </p:spTree>
    <p:extLst>
      <p:ext uri="{BB962C8B-B14F-4D97-AF65-F5344CB8AC3E}">
        <p14:creationId xmlns:p14="http://schemas.microsoft.com/office/powerpoint/2010/main" val="24579420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Wanneer een gebruiker zich identificeert op een computernetwerk, moet hij bewijzen dat hij werkelijk is wie hij beweert te zijn. Dat principe heet authenticatie. In het </a:t>
            </a:r>
            <a:r>
              <a:rPr lang="nl-BE" dirty="0" smtClean="0"/>
              <a:t>gewone </a:t>
            </a:r>
            <a:r>
              <a:rPr lang="nl-BE" dirty="0"/>
              <a:t>leven gebruik je een identiteitskaart of een paspoort. Op een netwerk gebeurt dat door een wachtwoord te koppelen aan de gebruikersnaam. Enkel met de juiste combinatie van wachtwoord en gebruikersnaam krijgt men toegang tot het netwerk. De netwerkbeheerder kan daarbij bepalen aan welke voorwaarden een wachtwoord moet voldoen: soorten tekens die moeten gebruikt worden, lengte, geldigheidsduur, hergebruik van eerder gebruikte wachtwoorden, enz. </a:t>
            </a:r>
            <a:endParaRPr lang="nl-BE" dirty="0" smtClean="0"/>
          </a:p>
          <a:p>
            <a:endParaRPr lang="nl-BE" dirty="0"/>
          </a:p>
          <a:p>
            <a:r>
              <a:rPr lang="nl-BE" dirty="0" smtClean="0">
                <a:sym typeface="Wingdings" panose="05000000000000000000" pitchFamily="2" charset="2"/>
              </a:rPr>
              <a:t>   </a:t>
            </a:r>
            <a:r>
              <a:rPr lang="nl-BE" dirty="0" smtClean="0"/>
              <a:t>Alternatieven </a:t>
            </a:r>
            <a:r>
              <a:rPr lang="nl-BE" dirty="0"/>
              <a:t>voor </a:t>
            </a:r>
            <a:r>
              <a:rPr lang="nl-BE" dirty="0" smtClean="0"/>
              <a:t>wachtwoorden </a:t>
            </a:r>
            <a:r>
              <a:rPr lang="nl-BE" dirty="0"/>
              <a:t>zijn biometrische beveiligingstechnieken zoals vingerafdrukken, irisscans of gezichtsherkenning. Je leert er meer over in het hoofdstuk 9.2 van het Sleutelboek </a:t>
            </a:r>
            <a:r>
              <a:rPr lang="nl-BE" dirty="0" err="1"/>
              <a:t>Computerhardware</a:t>
            </a:r>
            <a:r>
              <a:rPr lang="nl-BE" dirty="0"/>
              <a:t>.</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4</a:t>
            </a:fld>
            <a:endParaRPr lang="nl-BE"/>
          </a:p>
        </p:txBody>
      </p:sp>
    </p:spTree>
    <p:extLst>
      <p:ext uri="{BB962C8B-B14F-4D97-AF65-F5344CB8AC3E}">
        <p14:creationId xmlns:p14="http://schemas.microsoft.com/office/powerpoint/2010/main" val="4403192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Het gebruik van een gepersonaliseerde smartcard is een alternatief voor </a:t>
            </a:r>
            <a:r>
              <a:rPr lang="nl-BE" dirty="0" err="1"/>
              <a:t>bedrijfs-netwerken</a:t>
            </a:r>
            <a:r>
              <a:rPr lang="nl-BE" dirty="0"/>
              <a:t>. Wanneer een gebruiker zich wil aanmelden op het bedrijfsnetwerk steekt hij een smartcard gebruikt met daarop de aanmeldingsgegevens van een gebruiker in </a:t>
            </a:r>
            <a:r>
              <a:rPr lang="nl-BE" dirty="0" err="1"/>
              <a:t>geëncrypteerde</a:t>
            </a:r>
            <a:r>
              <a:rPr lang="nl-BE" dirty="0"/>
              <a:t> vorm in de kaartlezer van de computer.</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5</a:t>
            </a:fld>
            <a:endParaRPr lang="nl-BE"/>
          </a:p>
        </p:txBody>
      </p:sp>
    </p:spTree>
    <p:extLst>
      <p:ext uri="{BB962C8B-B14F-4D97-AF65-F5344CB8AC3E}">
        <p14:creationId xmlns:p14="http://schemas.microsoft.com/office/powerpoint/2010/main" val="13725553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Voor heel wat diensten op het internet wordt een extra veiligheid ingebouwd. Bij het aanmelden moet dan een extra code worden ingegeven, die verstuurd wordt via sms of via mail of wordt gegenereerd door een persoonlijk toestelletje, zoals banken aan hun klanten ter beschikking stellen. Zo’n code is maar gedurende korte tijd geldig. Deze manier van werken wordt tweetrapsauthenticatie genoemd – in het Engels 2FA of </a:t>
            </a:r>
            <a:r>
              <a:rPr lang="nl-BE" dirty="0" err="1"/>
              <a:t>two</a:t>
            </a:r>
            <a:r>
              <a:rPr lang="nl-BE" dirty="0"/>
              <a:t> factor </a:t>
            </a:r>
            <a:r>
              <a:rPr lang="nl-BE" dirty="0" err="1"/>
              <a:t>authentication</a:t>
            </a:r>
            <a:r>
              <a:rPr lang="nl-BE" dirty="0"/>
              <a:t> – en is heel wat veiliger dan klassieke </a:t>
            </a:r>
            <a:r>
              <a:rPr lang="nl-BE" dirty="0" err="1"/>
              <a:t>authenticatieme-thodes</a:t>
            </a:r>
            <a:r>
              <a:rPr lang="nl-BE" dirty="0"/>
              <a:t>, maar wordt als iets minder gebruiksvriendelijk ervaren. Indien een </a:t>
            </a:r>
            <a:r>
              <a:rPr lang="nl-BE" dirty="0" smtClean="0"/>
              <a:t>combinatie </a:t>
            </a:r>
            <a:r>
              <a:rPr lang="nl-BE" dirty="0"/>
              <a:t>van meerdere codes vereist is, wordt dit MFA (</a:t>
            </a:r>
            <a:r>
              <a:rPr lang="nl-BE" dirty="0" err="1"/>
              <a:t>multifactor</a:t>
            </a:r>
            <a:r>
              <a:rPr lang="nl-BE" dirty="0"/>
              <a:t> </a:t>
            </a:r>
            <a:r>
              <a:rPr lang="nl-BE" dirty="0" err="1"/>
              <a:t>authentication</a:t>
            </a:r>
            <a:r>
              <a:rPr lang="nl-BE" dirty="0"/>
              <a:t>) </a:t>
            </a:r>
            <a:r>
              <a:rPr lang="nl-BE" dirty="0" smtClean="0"/>
              <a:t>genoemd</a:t>
            </a:r>
            <a:r>
              <a:rPr lang="nl-BE" dirty="0"/>
              <a:t>.</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6</a:t>
            </a:fld>
            <a:endParaRPr lang="nl-BE"/>
          </a:p>
        </p:txBody>
      </p:sp>
    </p:spTree>
    <p:extLst>
      <p:ext uri="{BB962C8B-B14F-4D97-AF65-F5344CB8AC3E}">
        <p14:creationId xmlns:p14="http://schemas.microsoft.com/office/powerpoint/2010/main" val="8811051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Wanneer een gebruiker zich heeft aangemeld, krijgt hij een aantal rechten of </a:t>
            </a:r>
            <a:r>
              <a:rPr lang="nl-BE" dirty="0" smtClean="0"/>
              <a:t>machtigingen </a:t>
            </a:r>
            <a:r>
              <a:rPr lang="nl-BE" dirty="0"/>
              <a:t>op serverdiensten in het netwerk. Niet elke gebruiker hoeft eenzelfde machtigingsniveau te krijgen. Dat niveau is afhankelijk van zijn functie binnen de organisatie of het bedrijf. Op een school zal een leerling andere mogelijkheden </a:t>
            </a:r>
            <a:r>
              <a:rPr lang="nl-BE" dirty="0" smtClean="0"/>
              <a:t>krijgen </a:t>
            </a:r>
            <a:r>
              <a:rPr lang="nl-BE" dirty="0"/>
              <a:t>op het schoolnetwerk dan een leerkracht, terwijl de administratie of directie op hun beurt andere machtigingen krijgen. </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7</a:t>
            </a:fld>
            <a:endParaRPr lang="nl-BE"/>
          </a:p>
        </p:txBody>
      </p:sp>
    </p:spTree>
    <p:extLst>
      <p:ext uri="{BB962C8B-B14F-4D97-AF65-F5344CB8AC3E}">
        <p14:creationId xmlns:p14="http://schemas.microsoft.com/office/powerpoint/2010/main" val="18328278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Het toekennen van machtigingen gebeurt doorgaans op groepsniveau, maar kan op gebruikersniveau aangepast worden. Het principe van het toekennen van rechten en machtigingen aan gebruikers op een netwerk wordt autorisatie genoemd.</a:t>
            </a:r>
          </a:p>
          <a:p>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8</a:t>
            </a:fld>
            <a:endParaRPr lang="nl-BE"/>
          </a:p>
        </p:txBody>
      </p:sp>
    </p:spTree>
    <p:extLst>
      <p:ext uri="{BB962C8B-B14F-4D97-AF65-F5344CB8AC3E}">
        <p14:creationId xmlns:p14="http://schemas.microsoft.com/office/powerpoint/2010/main" val="21120211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9</a:t>
            </a:fld>
            <a:endParaRPr lang="nl-BE"/>
          </a:p>
        </p:txBody>
      </p:sp>
    </p:spTree>
    <p:extLst>
      <p:ext uri="{BB962C8B-B14F-4D97-AF65-F5344CB8AC3E}">
        <p14:creationId xmlns:p14="http://schemas.microsoft.com/office/powerpoint/2010/main" val="238740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2174629" y="2628899"/>
            <a:ext cx="9633439" cy="1338263"/>
          </a:xfrm>
        </p:spPr>
        <p:txBody>
          <a:bodyPr anchor="b"/>
          <a:lstStyle>
            <a:lvl1pPr algn="ctr">
              <a:defRPr sz="6000"/>
            </a:lvl1pPr>
          </a:lstStyle>
          <a:p>
            <a:r>
              <a:rPr lang="nl-NL" dirty="0" smtClean="0"/>
              <a:t>Klik om de stijl te bewerken</a:t>
            </a:r>
            <a:endParaRPr lang="nl-BE" dirty="0"/>
          </a:p>
        </p:txBody>
      </p:sp>
      <p:sp>
        <p:nvSpPr>
          <p:cNvPr id="3" name="Ondertitel 2"/>
          <p:cNvSpPr>
            <a:spLocks noGrp="1"/>
          </p:cNvSpPr>
          <p:nvPr>
            <p:ph type="subTitle" idx="1"/>
          </p:nvPr>
        </p:nvSpPr>
        <p:spPr>
          <a:xfrm>
            <a:off x="2174629" y="4173538"/>
            <a:ext cx="963343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smtClean="0"/>
              <a:t>Klik om de ondertitelstijl van het model te bewerken</a:t>
            </a:r>
            <a:endParaRPr lang="nl-BE" dirty="0"/>
          </a:p>
        </p:txBody>
      </p:sp>
    </p:spTree>
    <p:extLst>
      <p:ext uri="{BB962C8B-B14F-4D97-AF65-F5344CB8AC3E}">
        <p14:creationId xmlns:p14="http://schemas.microsoft.com/office/powerpoint/2010/main" val="2366174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2_Leeg">
    <p:spTree>
      <p:nvGrpSpPr>
        <p:cNvPr id="1" name=""/>
        <p:cNvGrpSpPr/>
        <p:nvPr/>
      </p:nvGrpSpPr>
      <p:grpSpPr>
        <a:xfrm>
          <a:off x="0" y="0"/>
          <a:ext cx="0" cy="0"/>
          <a:chOff x="0" y="0"/>
          <a:chExt cx="0" cy="0"/>
        </a:xfrm>
      </p:grpSpPr>
      <p:sp>
        <p:nvSpPr>
          <p:cNvPr id="5" name="Tijdelijke aanduiding voor dianummer 5"/>
          <p:cNvSpPr>
            <a:spLocks noGrp="1"/>
          </p:cNvSpPr>
          <p:nvPr>
            <p:ph type="sldNum" sz="quarter" idx="4"/>
          </p:nvPr>
        </p:nvSpPr>
        <p:spPr>
          <a:xfrm>
            <a:off x="98386" y="6368698"/>
            <a:ext cx="1561761" cy="365125"/>
          </a:xfrm>
          <a:prstGeom prst="rect">
            <a:avLst/>
          </a:prstGeom>
        </p:spPr>
        <p:txBody>
          <a:bodyPr vert="horz" lIns="91440" tIns="45720" rIns="91440" bIns="45720" rtlCol="0" anchor="ctr"/>
          <a:lstStyle>
            <a:lvl1pPr algn="ctr">
              <a:defRPr sz="2400">
                <a:solidFill>
                  <a:schemeClr val="accent1">
                    <a:lumMod val="40000"/>
                    <a:lumOff val="60000"/>
                  </a:schemeClr>
                </a:solidFill>
                <a:latin typeface="Barlow Condensed Medium" panose="00000606000000000000" pitchFamily="2" charset="0"/>
              </a:defRPr>
            </a:lvl1pPr>
          </a:lstStyle>
          <a:p>
            <a:fld id="{488C8672-CA28-4FB0-BA1B-D11D790EBBC7}" type="slidenum">
              <a:rPr lang="nl-BE" smtClean="0"/>
              <a:pPr/>
              <a:t>‹nr.›</a:t>
            </a:fld>
            <a:endParaRPr lang="nl-BE" dirty="0"/>
          </a:p>
        </p:txBody>
      </p:sp>
      <p:sp>
        <p:nvSpPr>
          <p:cNvPr id="6" name="Rechthoek 5">
            <a:hlinkClick r:id="" action="ppaction://hlinkshowjump?jump=previousslide"/>
          </p:cNvPr>
          <p:cNvSpPr/>
          <p:nvPr userDrawn="1"/>
        </p:nvSpPr>
        <p:spPr>
          <a:xfrm>
            <a:off x="95117" y="4950836"/>
            <a:ext cx="720000" cy="72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Rechthoek 6">
            <a:hlinkClick r:id="" action="ppaction://hlinkshowjump?jump=nextslide"/>
          </p:cNvPr>
          <p:cNvSpPr/>
          <p:nvPr userDrawn="1"/>
        </p:nvSpPr>
        <p:spPr>
          <a:xfrm>
            <a:off x="940147" y="4950836"/>
            <a:ext cx="720000" cy="72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 name="Gelijkbenige driehoek 7">
            <a:hlinkClick r:id="" action="ppaction://hlinkshowjump?jump=previousslide"/>
          </p:cNvPr>
          <p:cNvSpPr/>
          <p:nvPr userDrawn="1"/>
        </p:nvSpPr>
        <p:spPr>
          <a:xfrm rot="16200000">
            <a:off x="185117" y="5040836"/>
            <a:ext cx="540000" cy="540000"/>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9" name="Gelijkbenige driehoek 8">
            <a:hlinkClick r:id="" action="ppaction://hlinkshowjump?jump=nextslide"/>
          </p:cNvPr>
          <p:cNvSpPr/>
          <p:nvPr userDrawn="1"/>
        </p:nvSpPr>
        <p:spPr>
          <a:xfrm rot="5400000">
            <a:off x="1030147" y="5040836"/>
            <a:ext cx="540000" cy="540000"/>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10" name="Tijdelijke aanduiding voor voettekst 4"/>
          <p:cNvSpPr>
            <a:spLocks noGrp="1"/>
          </p:cNvSpPr>
          <p:nvPr>
            <p:ph type="ftr" sz="quarter" idx="3"/>
          </p:nvPr>
        </p:nvSpPr>
        <p:spPr>
          <a:xfrm>
            <a:off x="5595" y="399594"/>
            <a:ext cx="1744074" cy="350116"/>
          </a:xfrm>
          <a:prstGeom prst="rect">
            <a:avLst/>
          </a:prstGeom>
        </p:spPr>
        <p:txBody>
          <a:bodyPr vert="horz" lIns="91440" tIns="45720" rIns="91440" bIns="45720" rtlCol="0" anchor="ctr"/>
          <a:lstStyle>
            <a:lvl1pPr algn="ctr">
              <a:defRPr lang="nl-BE" sz="1400" smtClean="0">
                <a:solidFill>
                  <a:schemeClr val="accent1">
                    <a:lumMod val="40000"/>
                    <a:lumOff val="60000"/>
                  </a:schemeClr>
                </a:solidFill>
                <a:latin typeface="Barlow Condensed Medium" panose="00000606000000000000" pitchFamily="2" charset="0"/>
              </a:defRPr>
            </a:lvl1pPr>
          </a:lstStyle>
          <a:p>
            <a:r>
              <a:rPr lang="nl-BE" dirty="0" smtClean="0"/>
              <a:t>Computernetwerken 3.0</a:t>
            </a:r>
            <a:endParaRPr lang="nl-BE" dirty="0"/>
          </a:p>
        </p:txBody>
      </p:sp>
      <p:sp>
        <p:nvSpPr>
          <p:cNvPr id="11" name="Rechthoek 10">
            <a:hlinkClick r:id="" action="ppaction://hlinkshowjump?jump=lastslide"/>
          </p:cNvPr>
          <p:cNvSpPr/>
          <p:nvPr userDrawn="1"/>
        </p:nvSpPr>
        <p:spPr>
          <a:xfrm>
            <a:off x="95117" y="5776546"/>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EXIT</a:t>
            </a:r>
            <a:endParaRPr lang="nl-BE" sz="2400" dirty="0">
              <a:latin typeface="Barlow Condensed Medium" panose="00000606000000000000" pitchFamily="2" charset="0"/>
            </a:endParaRPr>
          </a:p>
        </p:txBody>
      </p:sp>
    </p:spTree>
    <p:extLst>
      <p:ext uri="{BB962C8B-B14F-4D97-AF65-F5344CB8AC3E}">
        <p14:creationId xmlns:p14="http://schemas.microsoft.com/office/powerpoint/2010/main" val="2017581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Leeg">
    <p:spTree>
      <p:nvGrpSpPr>
        <p:cNvPr id="1" name=""/>
        <p:cNvGrpSpPr/>
        <p:nvPr/>
      </p:nvGrpSpPr>
      <p:grpSpPr>
        <a:xfrm>
          <a:off x="0" y="0"/>
          <a:ext cx="0" cy="0"/>
          <a:chOff x="0" y="0"/>
          <a:chExt cx="0" cy="0"/>
        </a:xfrm>
      </p:grpSpPr>
      <p:sp>
        <p:nvSpPr>
          <p:cNvPr id="5" name="Tijdelijke aanduiding voor dianummer 5"/>
          <p:cNvSpPr>
            <a:spLocks noGrp="1"/>
          </p:cNvSpPr>
          <p:nvPr>
            <p:ph type="sldNum" sz="quarter" idx="4"/>
          </p:nvPr>
        </p:nvSpPr>
        <p:spPr>
          <a:xfrm>
            <a:off x="98386" y="6368698"/>
            <a:ext cx="1561761" cy="365125"/>
          </a:xfrm>
          <a:prstGeom prst="rect">
            <a:avLst/>
          </a:prstGeom>
        </p:spPr>
        <p:txBody>
          <a:bodyPr vert="horz" lIns="91440" tIns="45720" rIns="91440" bIns="45720" rtlCol="0" anchor="ctr"/>
          <a:lstStyle>
            <a:lvl1pPr algn="ctr">
              <a:defRPr sz="1800">
                <a:solidFill>
                  <a:schemeClr val="accent1">
                    <a:lumMod val="40000"/>
                    <a:lumOff val="60000"/>
                  </a:schemeClr>
                </a:solidFill>
                <a:latin typeface="Barlow Condensed Medium" panose="00000606000000000000" pitchFamily="2" charset="0"/>
              </a:defRPr>
            </a:lvl1pPr>
          </a:lstStyle>
          <a:p>
            <a:fld id="{488C8672-CA28-4FB0-BA1B-D11D790EBBC7}" type="slidenum">
              <a:rPr lang="nl-BE" smtClean="0"/>
              <a:pPr/>
              <a:t>‹nr.›</a:t>
            </a:fld>
            <a:endParaRPr lang="nl-BE" dirty="0"/>
          </a:p>
        </p:txBody>
      </p:sp>
      <p:sp>
        <p:nvSpPr>
          <p:cNvPr id="6" name="Rechthoek 5"/>
          <p:cNvSpPr/>
          <p:nvPr userDrawn="1"/>
        </p:nvSpPr>
        <p:spPr>
          <a:xfrm>
            <a:off x="95117" y="4950836"/>
            <a:ext cx="720000" cy="72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 name="Gelijkbenige driehoek 7">
            <a:hlinkClick r:id="" action="ppaction://hlinkshowjump?jump=previousslide"/>
          </p:cNvPr>
          <p:cNvSpPr/>
          <p:nvPr userDrawn="1"/>
        </p:nvSpPr>
        <p:spPr>
          <a:xfrm rot="16200000">
            <a:off x="185117" y="5040836"/>
            <a:ext cx="540000" cy="540000"/>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10" name="Tijdelijke aanduiding voor voettekst 4"/>
          <p:cNvSpPr>
            <a:spLocks noGrp="1"/>
          </p:cNvSpPr>
          <p:nvPr>
            <p:ph type="ftr" sz="quarter" idx="3"/>
          </p:nvPr>
        </p:nvSpPr>
        <p:spPr>
          <a:xfrm>
            <a:off x="5595" y="399594"/>
            <a:ext cx="1744074" cy="350116"/>
          </a:xfrm>
          <a:prstGeom prst="rect">
            <a:avLst/>
          </a:prstGeom>
        </p:spPr>
        <p:txBody>
          <a:bodyPr vert="horz" lIns="91440" tIns="45720" rIns="91440" bIns="45720" rtlCol="0" anchor="ctr"/>
          <a:lstStyle>
            <a:lvl1pPr algn="ctr">
              <a:defRPr lang="nl-BE" sz="1400" smtClean="0">
                <a:solidFill>
                  <a:schemeClr val="accent1">
                    <a:lumMod val="40000"/>
                    <a:lumOff val="60000"/>
                  </a:schemeClr>
                </a:solidFill>
                <a:latin typeface="Barlow Condensed Medium" panose="00000606000000000000" pitchFamily="2" charset="0"/>
              </a:defRPr>
            </a:lvl1pPr>
          </a:lstStyle>
          <a:p>
            <a:r>
              <a:rPr lang="nl-BE" dirty="0" smtClean="0"/>
              <a:t>Computernetwerken 3.0</a:t>
            </a:r>
            <a:endParaRPr lang="nl-BE" dirty="0"/>
          </a:p>
        </p:txBody>
      </p:sp>
    </p:spTree>
    <p:extLst>
      <p:ext uri="{BB962C8B-B14F-4D97-AF65-F5344CB8AC3E}">
        <p14:creationId xmlns:p14="http://schemas.microsoft.com/office/powerpoint/2010/main" val="1611546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Afbeelding 3"/>
          <p:cNvPicPr>
            <a:picLocks noChangeAspect="1"/>
          </p:cNvPicPr>
          <p:nvPr userDrawn="1"/>
        </p:nvPicPr>
        <p:blipFill rotWithShape="1">
          <a:blip r:embed="rId5">
            <a:extLst>
              <a:ext uri="{28A0092B-C50C-407E-A947-70E740481C1C}">
                <a14:useLocalDpi xmlns:a14="http://schemas.microsoft.com/office/drawing/2010/main" val="0"/>
              </a:ext>
            </a:extLst>
          </a:blip>
          <a:srcRect b="1367"/>
          <a:stretch/>
        </p:blipFill>
        <p:spPr>
          <a:xfrm>
            <a:off x="1733551" y="0"/>
            <a:ext cx="10458450" cy="6877050"/>
          </a:xfrm>
          <a:prstGeom prst="rect">
            <a:avLst/>
          </a:prstGeom>
        </p:spPr>
      </p:pic>
      <p:sp>
        <p:nvSpPr>
          <p:cNvPr id="8" name="Rechthoek 7"/>
          <p:cNvSpPr/>
          <p:nvPr userDrawn="1"/>
        </p:nvSpPr>
        <p:spPr>
          <a:xfrm>
            <a:off x="2797" y="0"/>
            <a:ext cx="1749670" cy="6858000"/>
          </a:xfrm>
          <a:prstGeom prst="rect">
            <a:avLst/>
          </a:prstGeom>
          <a:gradFill>
            <a:gsLst>
              <a:gs pos="0">
                <a:srgbClr val="E9F1F9"/>
              </a:gs>
              <a:gs pos="0">
                <a:schemeClr val="accent1">
                  <a:lumMod val="5000"/>
                  <a:lumOff val="95000"/>
                </a:schemeClr>
              </a:gs>
              <a:gs pos="100000">
                <a:schemeClr val="accent3"/>
              </a:gs>
              <a:gs pos="0">
                <a:schemeClr val="accent1"/>
              </a:gs>
              <a:gs pos="100000">
                <a:srgbClr val="1D4971"/>
              </a:gs>
              <a:gs pos="100000">
                <a:schemeClr val="accent1">
                  <a:lumMod val="30000"/>
                  <a:lumOff val="70000"/>
                </a:schemeClr>
              </a:gs>
            </a:gsLst>
            <a:lin ang="5400000" scaled="1"/>
          </a:gra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nl-BE" sz="2800"/>
          </a:p>
        </p:txBody>
      </p:sp>
      <p:sp>
        <p:nvSpPr>
          <p:cNvPr id="2" name="Tijdelijke aanduiding voor titel 1"/>
          <p:cNvSpPr>
            <a:spLocks noGrp="1"/>
          </p:cNvSpPr>
          <p:nvPr>
            <p:ph type="title"/>
          </p:nvPr>
        </p:nvSpPr>
        <p:spPr>
          <a:xfrm>
            <a:off x="1896812" y="365125"/>
            <a:ext cx="10095896" cy="1325563"/>
          </a:xfrm>
          <a:prstGeom prst="rect">
            <a:avLst/>
          </a:prstGeom>
        </p:spPr>
        <p:txBody>
          <a:bodyPr vert="horz" lIns="91440" tIns="45720" rIns="91440" bIns="45720" rtlCol="0" anchor="ctr">
            <a:normAutofit/>
          </a:bodyPr>
          <a:lstStyle/>
          <a:p>
            <a:r>
              <a:rPr lang="nl-NL" dirty="0" smtClean="0"/>
              <a:t>Klik om de stijl te bewerken</a:t>
            </a:r>
            <a:endParaRPr lang="nl-BE" dirty="0"/>
          </a:p>
        </p:txBody>
      </p:sp>
      <p:sp>
        <p:nvSpPr>
          <p:cNvPr id="3" name="Tijdelijke aanduiding voor tekst 2"/>
          <p:cNvSpPr>
            <a:spLocks noGrp="1"/>
          </p:cNvSpPr>
          <p:nvPr>
            <p:ph type="body" idx="1"/>
          </p:nvPr>
        </p:nvSpPr>
        <p:spPr>
          <a:xfrm>
            <a:off x="1896812" y="1825625"/>
            <a:ext cx="10095896" cy="4351338"/>
          </a:xfrm>
          <a:prstGeom prst="rect">
            <a:avLst/>
          </a:prstGeom>
        </p:spPr>
        <p:txBody>
          <a:bodyPr vert="horz" lIns="91440" tIns="45720" rIns="91440" bIns="45720" rtlCol="0">
            <a:normAutofit/>
          </a:bodyPr>
          <a:lstStyle/>
          <a:p>
            <a:pPr lvl="0"/>
            <a:r>
              <a:rPr lang="nl-NL" dirty="0" smtClean="0"/>
              <a:t>Tekststijl van het model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voettekst 4"/>
          <p:cNvSpPr>
            <a:spLocks noGrp="1"/>
          </p:cNvSpPr>
          <p:nvPr>
            <p:ph type="ftr" sz="quarter" idx="3"/>
          </p:nvPr>
        </p:nvSpPr>
        <p:spPr>
          <a:xfrm>
            <a:off x="5595" y="399594"/>
            <a:ext cx="1744074" cy="350116"/>
          </a:xfrm>
          <a:prstGeom prst="rect">
            <a:avLst/>
          </a:prstGeom>
        </p:spPr>
        <p:txBody>
          <a:bodyPr vert="horz" lIns="91440" tIns="45720" rIns="91440" bIns="45720" rtlCol="0" anchor="ctr"/>
          <a:lstStyle>
            <a:lvl1pPr algn="ctr">
              <a:defRPr lang="nl-BE" sz="1400" smtClean="0">
                <a:solidFill>
                  <a:schemeClr val="accent1">
                    <a:lumMod val="40000"/>
                    <a:lumOff val="60000"/>
                  </a:schemeClr>
                </a:solidFill>
                <a:latin typeface="Barlow Condensed Medium" panose="00000606000000000000" pitchFamily="2" charset="0"/>
              </a:defRPr>
            </a:lvl1pPr>
          </a:lstStyle>
          <a:p>
            <a:r>
              <a:rPr lang="nl-BE" dirty="0" smtClean="0"/>
              <a:t>Computernetwerken 3.0</a:t>
            </a:r>
            <a:endParaRPr lang="nl-BE" dirty="0"/>
          </a:p>
        </p:txBody>
      </p:sp>
      <p:pic>
        <p:nvPicPr>
          <p:cNvPr id="9" name="Afbeelding 8"/>
          <p:cNvPicPr>
            <a:picLocks noChangeAspect="1"/>
          </p:cNvPicPr>
          <p:nvPr userDrawn="1"/>
        </p:nvPicPr>
        <p:blipFill>
          <a:blip r:embed="rId6"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95117" y="122998"/>
            <a:ext cx="1565030" cy="328656"/>
          </a:xfrm>
          <a:prstGeom prst="rect">
            <a:avLst/>
          </a:prstGeom>
        </p:spPr>
      </p:pic>
    </p:spTree>
    <p:extLst>
      <p:ext uri="{BB962C8B-B14F-4D97-AF65-F5344CB8AC3E}">
        <p14:creationId xmlns:p14="http://schemas.microsoft.com/office/powerpoint/2010/main" val="3425684604"/>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6"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5400" kern="1200">
          <a:solidFill>
            <a:schemeClr val="accent1">
              <a:lumMod val="40000"/>
              <a:lumOff val="60000"/>
            </a:schemeClr>
          </a:solidFill>
          <a:latin typeface="Barlow Condensed Medium" panose="00000606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accent1">
              <a:lumMod val="40000"/>
              <a:lumOff val="60000"/>
            </a:schemeClr>
          </a:solidFill>
          <a:latin typeface="Barlow Condensed Medium" panose="00000606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3200" kern="1200">
          <a:solidFill>
            <a:schemeClr val="accent1">
              <a:lumMod val="40000"/>
              <a:lumOff val="60000"/>
            </a:schemeClr>
          </a:solidFill>
          <a:latin typeface="Barlow Condensed Medium" panose="00000606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a:solidFill>
            <a:schemeClr val="accent1">
              <a:lumMod val="40000"/>
              <a:lumOff val="60000"/>
            </a:schemeClr>
          </a:solidFill>
          <a:latin typeface="Barlow Condensed Medium" panose="00000606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40000"/>
              <a:lumOff val="60000"/>
            </a:schemeClr>
          </a:solidFill>
          <a:latin typeface="Barlow Condensed Medium" panose="00000606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40000"/>
              <a:lumOff val="60000"/>
            </a:schemeClr>
          </a:solidFill>
          <a:latin typeface="Barlow Condensed Medium" panose="00000606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ideo" Target="https://www.youtube.com/embed/UzfmdNgRyO0" TargetMode="Externa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BE" dirty="0" smtClean="0"/>
              <a:t>5.2 Beveiligingsbeleid</a:t>
            </a:r>
            <a:endParaRPr lang="nl-BE" dirty="0"/>
          </a:p>
        </p:txBody>
      </p:sp>
      <p:sp>
        <p:nvSpPr>
          <p:cNvPr id="3" name="Ondertitel 2"/>
          <p:cNvSpPr>
            <a:spLocks noGrp="1"/>
          </p:cNvSpPr>
          <p:nvPr>
            <p:ph type="subTitle" idx="1"/>
          </p:nvPr>
        </p:nvSpPr>
        <p:spPr/>
        <p:txBody>
          <a:bodyPr/>
          <a:lstStyle/>
          <a:p>
            <a:r>
              <a:rPr lang="nl-BE" dirty="0" smtClean="0"/>
              <a:t>Computernetwerken 3.0</a:t>
            </a:r>
            <a:endParaRPr lang="nl-BE" dirty="0"/>
          </a:p>
        </p:txBody>
      </p:sp>
    </p:spTree>
    <p:extLst>
      <p:ext uri="{BB962C8B-B14F-4D97-AF65-F5344CB8AC3E}">
        <p14:creationId xmlns:p14="http://schemas.microsoft.com/office/powerpoint/2010/main" val="1677626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1039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a:latin typeface="Barlow Condensed Medium" panose="00000606000000000000" pitchFamily="2" charset="0"/>
              </a:rPr>
              <a:t>p</a:t>
            </a:r>
            <a:r>
              <a:rPr lang="nl-BE" sz="2400" dirty="0" smtClean="0">
                <a:latin typeface="Barlow Condensed Medium" panose="00000606000000000000" pitchFamily="2" charset="0"/>
              </a:rPr>
              <a:t> 100</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2</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5.2 Beveiligingsbeleid</a:t>
            </a:r>
            <a:endParaRPr lang="nl-BE" sz="3600" dirty="0">
              <a:latin typeface="Barlow Condensed Medium" panose="00000606000000000000" pitchFamily="2" charset="0"/>
            </a:endParaRPr>
          </a:p>
        </p:txBody>
      </p:sp>
      <p:sp>
        <p:nvSpPr>
          <p:cNvPr id="7" name="Rechthoek 6"/>
          <p:cNvSpPr/>
          <p:nvPr/>
        </p:nvSpPr>
        <p:spPr>
          <a:xfrm>
            <a:off x="2019300" y="1528012"/>
            <a:ext cx="3190875" cy="511342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nl-BE" sz="3600" dirty="0" smtClean="0">
              <a:latin typeface="Barlow Condensed" panose="00000506000000000000" pitchFamily="2" charset="0"/>
            </a:endParaRPr>
          </a:p>
          <a:p>
            <a:pPr algn="ctr"/>
            <a:r>
              <a:rPr lang="nl-BE" sz="3600" dirty="0" smtClean="0">
                <a:latin typeface="Barlow Condensed" panose="00000506000000000000" pitchFamily="2" charset="0"/>
              </a:rPr>
              <a:t>identificatie</a:t>
            </a:r>
            <a:endParaRPr lang="nl-BE" sz="3600" dirty="0">
              <a:latin typeface="Barlow Condensed" panose="00000506000000000000" pitchFamily="2" charset="0"/>
            </a:endParaRPr>
          </a:p>
        </p:txBody>
      </p:sp>
      <p:sp>
        <p:nvSpPr>
          <p:cNvPr id="8" name="Rechthoek 7"/>
          <p:cNvSpPr/>
          <p:nvPr/>
        </p:nvSpPr>
        <p:spPr>
          <a:xfrm>
            <a:off x="5386387" y="1528012"/>
            <a:ext cx="3190875" cy="511342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nl-BE" sz="3600" dirty="0" smtClean="0">
              <a:latin typeface="Barlow Condensed" panose="00000506000000000000" pitchFamily="2" charset="0"/>
            </a:endParaRPr>
          </a:p>
          <a:p>
            <a:pPr algn="ctr"/>
            <a:r>
              <a:rPr lang="nl-BE" sz="3600" dirty="0" smtClean="0">
                <a:latin typeface="Barlow Condensed" panose="00000506000000000000" pitchFamily="2" charset="0"/>
              </a:rPr>
              <a:t>authenticatie</a:t>
            </a:r>
            <a:endParaRPr lang="nl-BE" sz="3600" dirty="0">
              <a:latin typeface="Barlow Condensed" panose="00000506000000000000" pitchFamily="2" charset="0"/>
            </a:endParaRPr>
          </a:p>
        </p:txBody>
      </p:sp>
      <p:sp>
        <p:nvSpPr>
          <p:cNvPr id="9" name="Rechthoek 8"/>
          <p:cNvSpPr/>
          <p:nvPr/>
        </p:nvSpPr>
        <p:spPr>
          <a:xfrm>
            <a:off x="8753474" y="1528012"/>
            <a:ext cx="3190875" cy="511342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nl-BE" sz="3600" dirty="0" smtClean="0">
              <a:latin typeface="Barlow Condensed" panose="00000506000000000000" pitchFamily="2" charset="0"/>
            </a:endParaRPr>
          </a:p>
          <a:p>
            <a:pPr algn="ctr"/>
            <a:r>
              <a:rPr lang="nl-BE" sz="3600" dirty="0" smtClean="0">
                <a:latin typeface="Barlow Condensed" panose="00000506000000000000" pitchFamily="2" charset="0"/>
              </a:rPr>
              <a:t>autorisatie</a:t>
            </a:r>
            <a:endParaRPr lang="nl-BE" sz="3600" dirty="0">
              <a:latin typeface="Barlow Condensed" panose="00000506000000000000" pitchFamily="2" charset="0"/>
            </a:endParaRPr>
          </a:p>
        </p:txBody>
      </p:sp>
      <p:sp>
        <p:nvSpPr>
          <p:cNvPr id="4" name="Pijl-rechts 3"/>
          <p:cNvSpPr/>
          <p:nvPr/>
        </p:nvSpPr>
        <p:spPr>
          <a:xfrm>
            <a:off x="3963412" y="3201687"/>
            <a:ext cx="1980187" cy="221742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nl-BE"/>
          </a:p>
        </p:txBody>
      </p:sp>
      <p:sp>
        <p:nvSpPr>
          <p:cNvPr id="11" name="Pijl-rechts 10"/>
          <p:cNvSpPr/>
          <p:nvPr/>
        </p:nvSpPr>
        <p:spPr>
          <a:xfrm>
            <a:off x="7396222" y="3201687"/>
            <a:ext cx="1980187" cy="221742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2347169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8" grpId="0" animBg="1"/>
      <p:bldP spid="9" grpId="0" animBg="1"/>
      <p:bldP spid="4" grpId="0" animBg="1"/>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1039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a:latin typeface="Barlow Condensed Medium" panose="00000606000000000000" pitchFamily="2" charset="0"/>
              </a:rPr>
              <a:t>p</a:t>
            </a:r>
            <a:r>
              <a:rPr lang="nl-BE" sz="2400" dirty="0" smtClean="0">
                <a:latin typeface="Barlow Condensed Medium" panose="00000606000000000000" pitchFamily="2" charset="0"/>
              </a:rPr>
              <a:t> 100</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3</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5.2 Beveiligingsbeleid</a:t>
            </a:r>
            <a:endParaRPr lang="nl-BE" sz="3600" dirty="0">
              <a:latin typeface="Barlow Condensed Medium" panose="00000606000000000000" pitchFamily="2" charset="0"/>
            </a:endParaRPr>
          </a:p>
        </p:txBody>
      </p:sp>
      <p:sp>
        <p:nvSpPr>
          <p:cNvPr id="7" name="Rechthoek 6"/>
          <p:cNvSpPr/>
          <p:nvPr/>
        </p:nvSpPr>
        <p:spPr>
          <a:xfrm>
            <a:off x="2019300" y="1528012"/>
            <a:ext cx="3190875" cy="511342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nl-BE" sz="3600" dirty="0" smtClean="0">
              <a:latin typeface="Barlow Condensed" panose="00000506000000000000" pitchFamily="2" charset="0"/>
            </a:endParaRPr>
          </a:p>
          <a:p>
            <a:pPr algn="ctr"/>
            <a:r>
              <a:rPr lang="nl-BE" sz="3600" dirty="0" smtClean="0">
                <a:latin typeface="Barlow Condensed" panose="00000506000000000000" pitchFamily="2" charset="0"/>
              </a:rPr>
              <a:t>identificatie</a:t>
            </a:r>
            <a:endParaRPr lang="nl-BE" sz="3600" dirty="0">
              <a:latin typeface="Barlow Condensed" panose="00000506000000000000" pitchFamily="2" charset="0"/>
            </a:endParaRPr>
          </a:p>
        </p:txBody>
      </p:sp>
      <p:pic>
        <p:nvPicPr>
          <p:cNvPr id="12" name="Picture 2" descr="User icon - Free download on Iconfinder"/>
          <p:cNvPicPr>
            <a:picLocks noChangeAspect="1" noChangeArrowheads="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569328" y="1528012"/>
            <a:ext cx="2274653" cy="2274653"/>
          </a:xfrm>
          <a:prstGeom prst="rect">
            <a:avLst/>
          </a:prstGeom>
          <a:noFill/>
          <a:extLst>
            <a:ext uri="{909E8E84-426E-40DD-AFC4-6F175D3DCCD1}">
              <a14:hiddenFill xmlns:a14="http://schemas.microsoft.com/office/drawing/2010/main">
                <a:solidFill>
                  <a:srgbClr val="FFFFFF"/>
                </a:solidFill>
              </a14:hiddenFill>
            </a:ext>
          </a:extLst>
        </p:spPr>
      </p:pic>
      <p:sp>
        <p:nvSpPr>
          <p:cNvPr id="13" name="Tekstvak 12"/>
          <p:cNvSpPr txBox="1"/>
          <p:nvPr/>
        </p:nvSpPr>
        <p:spPr>
          <a:xfrm>
            <a:off x="7843981" y="2234451"/>
            <a:ext cx="4008929" cy="861774"/>
          </a:xfrm>
          <a:prstGeom prst="rect">
            <a:avLst/>
          </a:prstGeom>
          <a:noFill/>
        </p:spPr>
        <p:txBody>
          <a:bodyPr wrap="square" rtlCol="0">
            <a:spAutoFit/>
          </a:bodyPr>
          <a:lstStyle/>
          <a:p>
            <a:r>
              <a:rPr lang="nl-BE" sz="5000" dirty="0" smtClean="0">
                <a:solidFill>
                  <a:schemeClr val="bg2"/>
                </a:solidFill>
                <a:latin typeface="Barlow Condensed" panose="00000506000000000000" pitchFamily="2" charset="0"/>
              </a:rPr>
              <a:t>gebruikersnaam</a:t>
            </a:r>
            <a:endParaRPr lang="nl-BE" sz="5000" dirty="0">
              <a:solidFill>
                <a:schemeClr val="bg2"/>
              </a:solidFill>
              <a:latin typeface="Barlow Condensed" panose="00000506000000000000" pitchFamily="2" charset="0"/>
            </a:endParaRPr>
          </a:p>
        </p:txBody>
      </p:sp>
      <p:pic>
        <p:nvPicPr>
          <p:cNvPr id="14" name="Picture 2" descr="User icon - Free download on Iconfinder"/>
          <p:cNvPicPr>
            <a:picLocks noChangeAspect="1" noChangeArrowheads="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660768" y="4094045"/>
            <a:ext cx="2274653" cy="2274653"/>
          </a:xfrm>
          <a:prstGeom prst="rect">
            <a:avLst/>
          </a:prstGeom>
          <a:noFill/>
          <a:extLst>
            <a:ext uri="{909E8E84-426E-40DD-AFC4-6F175D3DCCD1}">
              <a14:hiddenFill xmlns:a14="http://schemas.microsoft.com/office/drawing/2010/main">
                <a:solidFill>
                  <a:srgbClr val="FFFFFF"/>
                </a:solidFill>
              </a14:hiddenFill>
            </a:ext>
          </a:extLst>
        </p:spPr>
      </p:pic>
      <p:sp>
        <p:nvSpPr>
          <p:cNvPr id="15" name="Tekstvak 14"/>
          <p:cNvSpPr txBox="1"/>
          <p:nvPr/>
        </p:nvSpPr>
        <p:spPr>
          <a:xfrm>
            <a:off x="7935421" y="4800484"/>
            <a:ext cx="4008929" cy="861774"/>
          </a:xfrm>
          <a:prstGeom prst="rect">
            <a:avLst/>
          </a:prstGeom>
          <a:noFill/>
        </p:spPr>
        <p:txBody>
          <a:bodyPr wrap="square" rtlCol="0">
            <a:spAutoFit/>
          </a:bodyPr>
          <a:lstStyle/>
          <a:p>
            <a:r>
              <a:rPr lang="nl-BE" sz="5000" dirty="0" smtClean="0">
                <a:solidFill>
                  <a:schemeClr val="bg2"/>
                </a:solidFill>
                <a:latin typeface="Barlow Condensed" panose="00000506000000000000" pitchFamily="2" charset="0"/>
              </a:rPr>
              <a:t>gastaccount</a:t>
            </a:r>
            <a:endParaRPr lang="nl-BE" sz="5000" dirty="0">
              <a:solidFill>
                <a:schemeClr val="bg2"/>
              </a:solidFill>
              <a:latin typeface="Barlow Condensed" panose="00000506000000000000" pitchFamily="2" charset="0"/>
            </a:endParaRPr>
          </a:p>
        </p:txBody>
      </p:sp>
    </p:spTree>
    <p:extLst>
      <p:ext uri="{BB962C8B-B14F-4D97-AF65-F5344CB8AC3E}">
        <p14:creationId xmlns:p14="http://schemas.microsoft.com/office/powerpoint/2010/main" val="427152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1039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a:latin typeface="Barlow Condensed Medium" panose="00000606000000000000" pitchFamily="2" charset="0"/>
              </a:rPr>
              <a:t>p</a:t>
            </a:r>
            <a:r>
              <a:rPr lang="nl-BE" sz="2400" dirty="0" smtClean="0">
                <a:latin typeface="Barlow Condensed Medium" panose="00000606000000000000" pitchFamily="2" charset="0"/>
              </a:rPr>
              <a:t> 100</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4</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5.2 Beveiligingsbeleid</a:t>
            </a:r>
            <a:endParaRPr lang="nl-BE" sz="3600" dirty="0">
              <a:latin typeface="Barlow Condensed Medium" panose="00000606000000000000" pitchFamily="2" charset="0"/>
            </a:endParaRPr>
          </a:p>
        </p:txBody>
      </p:sp>
      <p:sp>
        <p:nvSpPr>
          <p:cNvPr id="7" name="Rechthoek 6"/>
          <p:cNvSpPr/>
          <p:nvPr/>
        </p:nvSpPr>
        <p:spPr>
          <a:xfrm>
            <a:off x="2019300" y="1528012"/>
            <a:ext cx="3190875" cy="511342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nl-BE" sz="3600" dirty="0" smtClean="0">
              <a:latin typeface="Barlow Condensed" panose="00000506000000000000" pitchFamily="2" charset="0"/>
            </a:endParaRPr>
          </a:p>
          <a:p>
            <a:pPr algn="ctr"/>
            <a:r>
              <a:rPr lang="nl-BE" sz="3600" dirty="0" smtClean="0">
                <a:latin typeface="Barlow Condensed" panose="00000506000000000000" pitchFamily="2" charset="0"/>
              </a:rPr>
              <a:t>authenticatie</a:t>
            </a:r>
            <a:endParaRPr lang="nl-BE" sz="3600" dirty="0">
              <a:latin typeface="Barlow Condensed" panose="00000506000000000000" pitchFamily="2" charset="0"/>
            </a:endParaRPr>
          </a:p>
        </p:txBody>
      </p:sp>
      <p:sp>
        <p:nvSpPr>
          <p:cNvPr id="2" name="Stroomdiagram: Proces 1"/>
          <p:cNvSpPr/>
          <p:nvPr/>
        </p:nvSpPr>
        <p:spPr>
          <a:xfrm>
            <a:off x="5920740" y="1760220"/>
            <a:ext cx="3063240" cy="1234440"/>
          </a:xfrm>
          <a:prstGeom prst="flowChartProcess">
            <a:avLst/>
          </a:prstGeom>
        </p:spPr>
        <p:style>
          <a:lnRef idx="2">
            <a:schemeClr val="accent6">
              <a:shade val="50000"/>
            </a:schemeClr>
          </a:lnRef>
          <a:fillRef idx="1">
            <a:schemeClr val="accent6"/>
          </a:fillRef>
          <a:effectRef idx="0">
            <a:schemeClr val="accent6"/>
          </a:effectRef>
          <a:fontRef idx="minor">
            <a:schemeClr val="lt1"/>
          </a:fontRef>
        </p:style>
        <p:txBody>
          <a:bodyPr rtlCol="0" anchor="b"/>
          <a:lstStyle/>
          <a:p>
            <a:pPr algn="ctr"/>
            <a:r>
              <a:rPr lang="nl-BE" sz="5400" dirty="0" smtClean="0"/>
              <a:t>********</a:t>
            </a:r>
            <a:endParaRPr lang="nl-BE" sz="5400" dirty="0"/>
          </a:p>
        </p:txBody>
      </p:sp>
      <p:pic>
        <p:nvPicPr>
          <p:cNvPr id="1026" name="Picture 2" descr="File:Fingerprint picture.svg - Wikimedia Commons"/>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749790" y="3554054"/>
            <a:ext cx="2008867" cy="291164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Oog clipart. Gratis download. | Creazilla"/>
          <p:cNvPicPr>
            <a:picLocks noChangeAspect="1" noChangeArrowheads="1"/>
          </p:cNvPicPr>
          <p:nvPr/>
        </p:nvPicPr>
        <p:blipFill>
          <a:blip r:embed="rId4"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9517164" y="1229995"/>
            <a:ext cx="2274253" cy="227425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Gezichtsherkenning | Gratis Iconen"/>
          <p:cNvPicPr>
            <a:picLocks noChangeAspect="1" noChangeArrowheads="1"/>
          </p:cNvPicPr>
          <p:nvPr/>
        </p:nvPicPr>
        <p:blipFill>
          <a:blip r:embed="rId5">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6055017" y="3657918"/>
            <a:ext cx="2710779" cy="2710780"/>
          </a:xfrm>
          <a:prstGeom prst="rect">
            <a:avLst/>
          </a:prstGeom>
          <a:noFill/>
          <a:extLst>
            <a:ext uri="{909E8E84-426E-40DD-AFC4-6F175D3DCCD1}">
              <a14:hiddenFill xmlns:a14="http://schemas.microsoft.com/office/drawing/2010/main">
                <a:solidFill>
                  <a:srgbClr val="FFFFFF"/>
                </a:solidFill>
              </a14:hiddenFill>
            </a:ext>
          </a:extLst>
        </p:spPr>
      </p:pic>
      <p:sp>
        <p:nvSpPr>
          <p:cNvPr id="16" name="Tekstvak 15"/>
          <p:cNvSpPr txBox="1"/>
          <p:nvPr/>
        </p:nvSpPr>
        <p:spPr>
          <a:xfrm>
            <a:off x="2019300" y="4829143"/>
            <a:ext cx="3190875" cy="1569660"/>
          </a:xfrm>
          <a:prstGeom prst="rect">
            <a:avLst/>
          </a:prstGeom>
          <a:noFill/>
        </p:spPr>
        <p:txBody>
          <a:bodyPr wrap="square" rtlCol="0">
            <a:spAutoFit/>
          </a:bodyPr>
          <a:lstStyle/>
          <a:p>
            <a:pPr algn="ctr"/>
            <a:r>
              <a:rPr lang="nl-BE" sz="3200" dirty="0" smtClean="0">
                <a:solidFill>
                  <a:schemeClr val="bg2"/>
                </a:solidFill>
                <a:latin typeface="Barlow Condensed" panose="00000506000000000000" pitchFamily="2" charset="0"/>
              </a:rPr>
              <a:t>Sleutelboek </a:t>
            </a:r>
            <a:r>
              <a:rPr lang="nl-BE" sz="3200" dirty="0" err="1" smtClean="0">
                <a:solidFill>
                  <a:schemeClr val="bg2"/>
                </a:solidFill>
                <a:latin typeface="Barlow Condensed" panose="00000506000000000000" pitchFamily="2" charset="0"/>
              </a:rPr>
              <a:t>Computerhardware</a:t>
            </a:r>
            <a:endParaRPr lang="nl-BE" sz="3200" dirty="0" smtClean="0">
              <a:solidFill>
                <a:schemeClr val="bg2"/>
              </a:solidFill>
              <a:latin typeface="Barlow Condensed" panose="00000506000000000000" pitchFamily="2" charset="0"/>
            </a:endParaRPr>
          </a:p>
          <a:p>
            <a:pPr algn="ctr"/>
            <a:r>
              <a:rPr lang="nl-BE" sz="3200" dirty="0" smtClean="0">
                <a:solidFill>
                  <a:schemeClr val="bg2"/>
                </a:solidFill>
                <a:latin typeface="Barlow Condensed" panose="00000506000000000000" pitchFamily="2" charset="0"/>
              </a:rPr>
              <a:t>Hst. 9.2</a:t>
            </a:r>
            <a:endParaRPr lang="nl-BE" sz="3200" dirty="0">
              <a:solidFill>
                <a:schemeClr val="bg2"/>
              </a:solidFill>
              <a:latin typeface="Barlow Condensed" panose="00000506000000000000" pitchFamily="2" charset="0"/>
            </a:endParaRPr>
          </a:p>
        </p:txBody>
      </p:sp>
    </p:spTree>
    <p:extLst>
      <p:ext uri="{BB962C8B-B14F-4D97-AF65-F5344CB8AC3E}">
        <p14:creationId xmlns:p14="http://schemas.microsoft.com/office/powerpoint/2010/main" val="3048951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028"/>
                                        </p:tgtEl>
                                        <p:attrNameLst>
                                          <p:attrName>style.visibility</p:attrName>
                                        </p:attrNameLst>
                                      </p:cBhvr>
                                      <p:to>
                                        <p:strVal val="visible"/>
                                      </p:to>
                                    </p:set>
                                    <p:animEffect transition="in" filter="fade">
                                      <p:cBhvr>
                                        <p:cTn id="16" dur="500"/>
                                        <p:tgtEl>
                                          <p:spTgt spid="1028"/>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030"/>
                                        </p:tgtEl>
                                        <p:attrNameLst>
                                          <p:attrName>style.visibility</p:attrName>
                                        </p:attrNameLst>
                                      </p:cBhvr>
                                      <p:to>
                                        <p:strVal val="visible"/>
                                      </p:to>
                                    </p:set>
                                    <p:animEffect transition="in" filter="fade">
                                      <p:cBhvr>
                                        <p:cTn id="20" dur="500"/>
                                        <p:tgtEl>
                                          <p:spTgt spid="1030"/>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1026"/>
                                        </p:tgtEl>
                                        <p:attrNameLst>
                                          <p:attrName>style.visibility</p:attrName>
                                        </p:attrNameLst>
                                      </p:cBhvr>
                                      <p:to>
                                        <p:strVal val="visible"/>
                                      </p:to>
                                    </p:set>
                                    <p:animEffect transition="in" filter="fade">
                                      <p:cBhvr>
                                        <p:cTn id="24" dur="500"/>
                                        <p:tgtEl>
                                          <p:spTgt spid="1026"/>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1039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a:latin typeface="Barlow Condensed Medium" panose="00000606000000000000" pitchFamily="2" charset="0"/>
              </a:rPr>
              <a:t>p</a:t>
            </a:r>
            <a:r>
              <a:rPr lang="nl-BE" sz="2400" dirty="0" smtClean="0">
                <a:latin typeface="Barlow Condensed Medium" panose="00000606000000000000" pitchFamily="2" charset="0"/>
              </a:rPr>
              <a:t> 100</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5</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5.2 Beveiligingsbeleid</a:t>
            </a:r>
            <a:endParaRPr lang="nl-BE" sz="3600" dirty="0">
              <a:latin typeface="Barlow Condensed Medium" panose="00000606000000000000" pitchFamily="2" charset="0"/>
            </a:endParaRPr>
          </a:p>
        </p:txBody>
      </p:sp>
      <p:sp>
        <p:nvSpPr>
          <p:cNvPr id="7" name="Rechthoek 6"/>
          <p:cNvSpPr/>
          <p:nvPr/>
        </p:nvSpPr>
        <p:spPr>
          <a:xfrm>
            <a:off x="2019300" y="1528012"/>
            <a:ext cx="3190875" cy="511342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nl-BE" sz="3600" dirty="0" smtClean="0">
              <a:latin typeface="Barlow Condensed" panose="00000506000000000000" pitchFamily="2" charset="0"/>
            </a:endParaRPr>
          </a:p>
          <a:p>
            <a:pPr algn="ctr"/>
            <a:r>
              <a:rPr lang="nl-BE" sz="3600" dirty="0" smtClean="0">
                <a:latin typeface="Barlow Condensed" panose="00000506000000000000" pitchFamily="2" charset="0"/>
              </a:rPr>
              <a:t>authenticatie</a:t>
            </a:r>
            <a:endParaRPr lang="nl-BE" sz="3600" dirty="0">
              <a:latin typeface="Barlow Condensed" panose="00000506000000000000" pitchFamily="2" charset="0"/>
            </a:endParaRPr>
          </a:p>
        </p:txBody>
      </p:sp>
      <p:pic>
        <p:nvPicPr>
          <p:cNvPr id="2050" name="Picture 2" descr="MARGSOFT: Delivering Innovative IT Solutions &amp; Services"/>
          <p:cNvPicPr>
            <a:picLocks noChangeAspect="1" noChangeArrowheads="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790565" y="1528012"/>
            <a:ext cx="5715000"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5489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1039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a:latin typeface="Barlow Condensed Medium" panose="00000606000000000000" pitchFamily="2" charset="0"/>
              </a:rPr>
              <a:t>p</a:t>
            </a:r>
            <a:r>
              <a:rPr lang="nl-BE" sz="2400" dirty="0" smtClean="0">
                <a:latin typeface="Barlow Condensed Medium" panose="00000606000000000000" pitchFamily="2" charset="0"/>
              </a:rPr>
              <a:t> 100</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6</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5.2 Beveiligingsbeleid</a:t>
            </a:r>
            <a:endParaRPr lang="nl-BE" sz="3600" dirty="0">
              <a:latin typeface="Barlow Condensed Medium" panose="00000606000000000000" pitchFamily="2" charset="0"/>
            </a:endParaRPr>
          </a:p>
        </p:txBody>
      </p:sp>
      <p:pic>
        <p:nvPicPr>
          <p:cNvPr id="2" name="UzfmdNgRyO0"/>
          <p:cNvPicPr>
            <a:picLocks noRot="1" noChangeAspect="1"/>
          </p:cNvPicPr>
          <p:nvPr>
            <a:videoFile r:link="rId1"/>
          </p:nvPr>
        </p:nvPicPr>
        <p:blipFill>
          <a:blip r:embed="rId4"/>
          <a:stretch>
            <a:fillRect/>
          </a:stretch>
        </p:blipFill>
        <p:spPr>
          <a:xfrm>
            <a:off x="2019300" y="1194435"/>
            <a:ext cx="9925050" cy="5582841"/>
          </a:xfrm>
          <a:prstGeom prst="rect">
            <a:avLst/>
          </a:prstGeom>
        </p:spPr>
      </p:pic>
    </p:spTree>
    <p:extLst>
      <p:ext uri="{BB962C8B-B14F-4D97-AF65-F5344CB8AC3E}">
        <p14:creationId xmlns:p14="http://schemas.microsoft.com/office/powerpoint/2010/main" val="1355857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1039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a:latin typeface="Barlow Condensed Medium" panose="00000606000000000000" pitchFamily="2" charset="0"/>
              </a:rPr>
              <a:t>p</a:t>
            </a:r>
            <a:r>
              <a:rPr lang="nl-BE" sz="2400" dirty="0" smtClean="0">
                <a:latin typeface="Barlow Condensed Medium" panose="00000606000000000000" pitchFamily="2" charset="0"/>
              </a:rPr>
              <a:t> 100</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7</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5.2 Beveiligingsbeleid</a:t>
            </a:r>
            <a:endParaRPr lang="nl-BE" sz="3600" dirty="0">
              <a:latin typeface="Barlow Condensed Medium" panose="00000606000000000000" pitchFamily="2" charset="0"/>
            </a:endParaRPr>
          </a:p>
        </p:txBody>
      </p:sp>
      <p:sp>
        <p:nvSpPr>
          <p:cNvPr id="7" name="Rechthoek 6"/>
          <p:cNvSpPr/>
          <p:nvPr/>
        </p:nvSpPr>
        <p:spPr>
          <a:xfrm>
            <a:off x="2019300" y="1528012"/>
            <a:ext cx="3190875" cy="511342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nl-BE" sz="3600" dirty="0" smtClean="0">
              <a:latin typeface="Barlow Condensed" panose="00000506000000000000" pitchFamily="2" charset="0"/>
            </a:endParaRPr>
          </a:p>
          <a:p>
            <a:pPr algn="ctr"/>
            <a:r>
              <a:rPr lang="nl-BE" sz="3600" dirty="0" smtClean="0">
                <a:latin typeface="Barlow Condensed" panose="00000506000000000000" pitchFamily="2" charset="0"/>
              </a:rPr>
              <a:t>autorisatie</a:t>
            </a:r>
            <a:endParaRPr lang="nl-BE" sz="3600" dirty="0">
              <a:latin typeface="Barlow Condensed" panose="00000506000000000000" pitchFamily="2" charset="0"/>
            </a:endParaRPr>
          </a:p>
        </p:txBody>
      </p:sp>
      <p:pic>
        <p:nvPicPr>
          <p:cNvPr id="8" name="Picture 2" descr="User icon - Free download on Iconfinder"/>
          <p:cNvPicPr>
            <a:picLocks noChangeAspect="1" noChangeArrowheads="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569328" y="1528012"/>
            <a:ext cx="2274653" cy="227465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User icon - Free download on Iconfinder"/>
          <p:cNvPicPr>
            <a:picLocks noChangeAspect="1" noChangeArrowheads="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660768" y="4094045"/>
            <a:ext cx="2274653" cy="2274653"/>
          </a:xfrm>
          <a:prstGeom prst="rect">
            <a:avLst/>
          </a:prstGeom>
          <a:noFill/>
          <a:extLst>
            <a:ext uri="{909E8E84-426E-40DD-AFC4-6F175D3DCCD1}">
              <a14:hiddenFill xmlns:a14="http://schemas.microsoft.com/office/drawing/2010/main">
                <a:solidFill>
                  <a:srgbClr val="FFFFFF"/>
                </a:solidFill>
              </a14:hiddenFill>
            </a:ext>
          </a:extLst>
        </p:spPr>
      </p:pic>
      <p:sp>
        <p:nvSpPr>
          <p:cNvPr id="11" name="Tekstvak 10"/>
          <p:cNvSpPr txBox="1"/>
          <p:nvPr/>
        </p:nvSpPr>
        <p:spPr>
          <a:xfrm>
            <a:off x="5111216" y="2889327"/>
            <a:ext cx="3190875" cy="584775"/>
          </a:xfrm>
          <a:prstGeom prst="rect">
            <a:avLst/>
          </a:prstGeom>
          <a:noFill/>
        </p:spPr>
        <p:txBody>
          <a:bodyPr wrap="square" rtlCol="0">
            <a:spAutoFit/>
          </a:bodyPr>
          <a:lstStyle/>
          <a:p>
            <a:pPr algn="ctr"/>
            <a:r>
              <a:rPr lang="nl-BE" sz="3200" dirty="0" smtClean="0">
                <a:latin typeface="Barlow Condensed" panose="00000506000000000000" pitchFamily="2" charset="0"/>
              </a:rPr>
              <a:t>gebruiker</a:t>
            </a:r>
            <a:endParaRPr lang="nl-BE" sz="3200" dirty="0">
              <a:latin typeface="Barlow Condensed" panose="00000506000000000000" pitchFamily="2" charset="0"/>
            </a:endParaRPr>
          </a:p>
        </p:txBody>
      </p:sp>
      <p:sp>
        <p:nvSpPr>
          <p:cNvPr id="12" name="Tekstvak 11"/>
          <p:cNvSpPr txBox="1"/>
          <p:nvPr/>
        </p:nvSpPr>
        <p:spPr>
          <a:xfrm>
            <a:off x="5210175" y="5487747"/>
            <a:ext cx="3190875" cy="584775"/>
          </a:xfrm>
          <a:prstGeom prst="rect">
            <a:avLst/>
          </a:prstGeom>
          <a:noFill/>
        </p:spPr>
        <p:txBody>
          <a:bodyPr wrap="square" rtlCol="0">
            <a:spAutoFit/>
          </a:bodyPr>
          <a:lstStyle/>
          <a:p>
            <a:pPr algn="ctr"/>
            <a:r>
              <a:rPr lang="nl-BE" sz="3200" dirty="0" smtClean="0">
                <a:latin typeface="Barlow Condensed" panose="00000506000000000000" pitchFamily="2" charset="0"/>
              </a:rPr>
              <a:t>gast</a:t>
            </a:r>
            <a:endParaRPr lang="nl-BE" sz="3200" dirty="0">
              <a:latin typeface="Barlow Condensed" panose="00000506000000000000" pitchFamily="2" charset="0"/>
            </a:endParaRPr>
          </a:p>
        </p:txBody>
      </p:sp>
      <p:pic>
        <p:nvPicPr>
          <p:cNvPr id="13" name="Picture 6" descr="Folder Icon – Free Icon Sign And Symbols"/>
          <p:cNvPicPr>
            <a:picLocks noChangeAspect="1" noChangeArrowheads="1"/>
          </p:cNvPicPr>
          <p:nvPr/>
        </p:nvPicPr>
        <p:blipFill>
          <a:blip r:embed="rId4"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9998707" y="1320874"/>
            <a:ext cx="1568453" cy="156845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Printer - Free education icons"/>
          <p:cNvPicPr>
            <a:picLocks noChangeAspect="1" noChangeArrowheads="1"/>
          </p:cNvPicPr>
          <p:nvPr/>
        </p:nvPicPr>
        <p:blipFill>
          <a:blip r:embed="rId5" cstate="print">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853433" y="2970144"/>
            <a:ext cx="1858999" cy="1858999"/>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Internet icon in Cute Color Styl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998707" y="4977446"/>
            <a:ext cx="1663986" cy="1663986"/>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Rechte verbindingslijn met pijl 14"/>
          <p:cNvCxnSpPr/>
          <p:nvPr/>
        </p:nvCxnSpPr>
        <p:spPr>
          <a:xfrm flipV="1">
            <a:off x="7658100" y="2105101"/>
            <a:ext cx="2103893" cy="656306"/>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Rechte verbindingslijn met pijl 18"/>
          <p:cNvCxnSpPr/>
          <p:nvPr/>
        </p:nvCxnSpPr>
        <p:spPr>
          <a:xfrm>
            <a:off x="7749540" y="3087223"/>
            <a:ext cx="2183213" cy="551571"/>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1" name="Rechte verbindingslijn met pijl 20"/>
          <p:cNvCxnSpPr/>
          <p:nvPr/>
        </p:nvCxnSpPr>
        <p:spPr>
          <a:xfrm>
            <a:off x="7751427" y="3581605"/>
            <a:ext cx="2181326" cy="1649766"/>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Rechte verbindingslijn met pijl 22"/>
          <p:cNvCxnSpPr/>
          <p:nvPr/>
        </p:nvCxnSpPr>
        <p:spPr>
          <a:xfrm>
            <a:off x="7769704" y="5372216"/>
            <a:ext cx="2083729" cy="407918"/>
          </a:xfrm>
          <a:prstGeom prst="straightConnector1">
            <a:avLst/>
          </a:prstGeom>
          <a:ln w="76200">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3095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3074"/>
                                        </p:tgtEl>
                                        <p:attrNameLst>
                                          <p:attrName>style.visibility</p:attrName>
                                        </p:attrNameLst>
                                      </p:cBhvr>
                                      <p:to>
                                        <p:strVal val="visible"/>
                                      </p:to>
                                    </p:set>
                                    <p:animEffect transition="in" filter="fade">
                                      <p:cBhvr>
                                        <p:cTn id="25" dur="500"/>
                                        <p:tgtEl>
                                          <p:spTgt spid="3074"/>
                                        </p:tgtEl>
                                      </p:cBhvr>
                                    </p:animEffect>
                                  </p:childTnLst>
                                </p:cTn>
                              </p:par>
                              <p:par>
                                <p:cTn id="26" presetID="10" presetClass="entr" presetSubtype="0"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par>
                                <p:cTn id="29" presetID="10" presetClass="entr" presetSubtype="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2000"/>
                            </p:stCondLst>
                            <p:childTnLst>
                              <p:par>
                                <p:cTn id="33" presetID="10" presetClass="entr" presetSubtype="0"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par>
                                <p:cTn id="36" presetID="10" presetClass="entr" presetSubtype="0" fill="hold"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par>
                                <p:cTn id="39" presetID="10" presetClass="entr" presetSubtype="0"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2500"/>
                            </p:stCondLst>
                            <p:childTnLst>
                              <p:par>
                                <p:cTn id="43" presetID="10" presetClass="entr" presetSubtype="0"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10397"/>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a:latin typeface="Barlow Condensed Medium" panose="00000606000000000000" pitchFamily="2" charset="0"/>
              </a:rPr>
              <a:t>p</a:t>
            </a:r>
            <a:r>
              <a:rPr lang="nl-BE" sz="2400" dirty="0" smtClean="0">
                <a:latin typeface="Barlow Condensed Medium" panose="00000606000000000000" pitchFamily="2" charset="0"/>
              </a:rPr>
              <a:t> 100</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8</a:t>
            </a:fld>
            <a:endParaRPr lang="nl-BE" dirty="0"/>
          </a:p>
        </p:txBody>
      </p:sp>
      <p:sp>
        <p:nvSpPr>
          <p:cNvPr id="10" name="Rechthoek 9"/>
          <p:cNvSpPr/>
          <p:nvPr/>
        </p:nvSpPr>
        <p:spPr>
          <a:xfrm>
            <a:off x="2019300" y="200025"/>
            <a:ext cx="9925050" cy="87630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5.2 Beveiligingsbeleid</a:t>
            </a:r>
            <a:endParaRPr lang="nl-BE" sz="3600" dirty="0">
              <a:latin typeface="Barlow Condensed Medium" panose="00000606000000000000" pitchFamily="2" charset="0"/>
            </a:endParaRPr>
          </a:p>
        </p:txBody>
      </p:sp>
      <p:sp>
        <p:nvSpPr>
          <p:cNvPr id="7" name="Rechthoek 6"/>
          <p:cNvSpPr/>
          <p:nvPr/>
        </p:nvSpPr>
        <p:spPr>
          <a:xfrm>
            <a:off x="2019300" y="1528012"/>
            <a:ext cx="3190875" cy="5113420"/>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nl-BE" sz="3600" dirty="0" smtClean="0">
              <a:latin typeface="Barlow Condensed" panose="00000506000000000000" pitchFamily="2" charset="0"/>
            </a:endParaRPr>
          </a:p>
          <a:p>
            <a:pPr algn="ctr"/>
            <a:r>
              <a:rPr lang="nl-BE" sz="3600" dirty="0" smtClean="0">
                <a:latin typeface="Barlow Condensed" panose="00000506000000000000" pitchFamily="2" charset="0"/>
              </a:rPr>
              <a:t>autorisatie</a:t>
            </a:r>
            <a:endParaRPr lang="nl-BE" sz="3600" dirty="0">
              <a:latin typeface="Barlow Condensed" panose="00000506000000000000" pitchFamily="2" charset="0"/>
            </a:endParaRPr>
          </a:p>
        </p:txBody>
      </p:sp>
      <p:sp>
        <p:nvSpPr>
          <p:cNvPr id="18" name="Tekstvak 17"/>
          <p:cNvSpPr txBox="1"/>
          <p:nvPr/>
        </p:nvSpPr>
        <p:spPr>
          <a:xfrm>
            <a:off x="6557010" y="2337403"/>
            <a:ext cx="4358640" cy="2862322"/>
          </a:xfrm>
          <a:prstGeom prst="rect">
            <a:avLst/>
          </a:prstGeom>
          <a:noFill/>
        </p:spPr>
        <p:txBody>
          <a:bodyPr wrap="square" rtlCol="0">
            <a:spAutoFit/>
          </a:bodyPr>
          <a:lstStyle/>
          <a:p>
            <a:pPr algn="ctr"/>
            <a:r>
              <a:rPr lang="nl-BE" sz="6000" dirty="0" smtClean="0">
                <a:solidFill>
                  <a:schemeClr val="bg2"/>
                </a:solidFill>
                <a:latin typeface="Barlow Condensed" panose="00000506000000000000" pitchFamily="2" charset="0"/>
              </a:rPr>
              <a:t>gekoppeld aan gebruiker of groep</a:t>
            </a:r>
            <a:endParaRPr lang="nl-BE" sz="6000" dirty="0">
              <a:solidFill>
                <a:schemeClr val="bg2"/>
              </a:solidFill>
              <a:latin typeface="Barlow Condensed" panose="00000506000000000000" pitchFamily="2" charset="0"/>
            </a:endParaRPr>
          </a:p>
        </p:txBody>
      </p:sp>
    </p:spTree>
    <p:extLst>
      <p:ext uri="{BB962C8B-B14F-4D97-AF65-F5344CB8AC3E}">
        <p14:creationId xmlns:p14="http://schemas.microsoft.com/office/powerpoint/2010/main" val="2053209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4"/>
          </p:nvPr>
        </p:nvSpPr>
        <p:spPr/>
        <p:txBody>
          <a:bodyPr/>
          <a:lstStyle/>
          <a:p>
            <a:fld id="{488C8672-CA28-4FB0-BA1B-D11D790EBBC7}" type="slidenum">
              <a:rPr lang="nl-BE" smtClean="0"/>
              <a:pPr/>
              <a:t>9</a:t>
            </a:fld>
            <a:endParaRPr lang="nl-BE" dirty="0"/>
          </a:p>
        </p:txBody>
      </p:sp>
      <p:sp>
        <p:nvSpPr>
          <p:cNvPr id="3" name="Rechthoek 2"/>
          <p:cNvSpPr/>
          <p:nvPr/>
        </p:nvSpPr>
        <p:spPr>
          <a:xfrm>
            <a:off x="2019300" y="161924"/>
            <a:ext cx="10039350" cy="1323976"/>
          </a:xfrm>
          <a:prstGeom prst="rect">
            <a:avLst/>
          </a:prstGeom>
          <a:solidFill>
            <a:srgbClr val="254169">
              <a:alpha val="7215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6000" dirty="0" smtClean="0">
                <a:latin typeface="Barlow Condensed Medium" panose="00000606000000000000" pitchFamily="2" charset="0"/>
              </a:rPr>
              <a:t>Sleutelboek Computernetwerken 3.0</a:t>
            </a:r>
            <a:endParaRPr lang="nl-BE" sz="6000" dirty="0">
              <a:latin typeface="Barlow Condensed Medium" panose="00000606000000000000" pitchFamily="2" charset="0"/>
            </a:endParaRPr>
          </a:p>
        </p:txBody>
      </p:sp>
      <p:sp>
        <p:nvSpPr>
          <p:cNvPr id="4" name="Rechthoek 3"/>
          <p:cNvSpPr/>
          <p:nvPr/>
        </p:nvSpPr>
        <p:spPr>
          <a:xfrm>
            <a:off x="2019300" y="1704974"/>
            <a:ext cx="6248400" cy="36195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2400" dirty="0" smtClean="0">
                <a:latin typeface="Barlow Condensed Medium" panose="00000606000000000000" pitchFamily="2" charset="0"/>
              </a:rPr>
              <a:t>Dit is een begeleidende presentatie bij het hoofdstuk 5.2 van het Sleutelboek Computernetwerken 3.0.  Deze presentatie mag vrij worden gebruikt, aangepast en verspreid. Deze dia bevat de bronvermelding en moet ten allen tijde deel blijven uitmaken van de presentatie.</a:t>
            </a:r>
          </a:p>
          <a:p>
            <a:endParaRPr lang="nl-BE" sz="2400" dirty="0" smtClean="0">
              <a:latin typeface="Barlow Condensed Medium" panose="00000606000000000000" pitchFamily="2" charset="0"/>
            </a:endParaRPr>
          </a:p>
          <a:p>
            <a:r>
              <a:rPr lang="nl-BE" sz="2400" dirty="0" smtClean="0">
                <a:latin typeface="Barlow Condensed Medium" panose="00000606000000000000" pitchFamily="2" charset="0"/>
              </a:rPr>
              <a:t>Meer informatie over de Sleutelboeken is beschikbaar op www.sleutelboek.eu</a:t>
            </a:r>
            <a:endParaRPr lang="nl-BE" sz="2400" dirty="0">
              <a:latin typeface="Barlow Condensed Medium" panose="00000606000000000000" pitchFamily="2" charset="0"/>
            </a:endParaRPr>
          </a:p>
        </p:txBody>
      </p:sp>
      <p:sp>
        <p:nvSpPr>
          <p:cNvPr id="5" name="Rechthoek 4">
            <a:hlinkClick r:id="" action="ppaction://hlinkshowjump?jump=endshow"/>
          </p:cNvPr>
          <p:cNvSpPr/>
          <p:nvPr/>
        </p:nvSpPr>
        <p:spPr>
          <a:xfrm>
            <a:off x="2019300" y="5543549"/>
            <a:ext cx="6248400" cy="1190273"/>
          </a:xfrm>
          <a:prstGeom prst="rect">
            <a:avLst/>
          </a:prstGeom>
          <a:solidFill>
            <a:srgbClr val="1B2F4D"/>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Klik hier om de presentatie af te sluiten</a:t>
            </a:r>
            <a:endParaRPr lang="nl-BE" sz="2400" dirty="0">
              <a:latin typeface="Barlow Condensed Medium" panose="00000606000000000000" pitchFamily="2" charset="0"/>
            </a:endParaRPr>
          </a:p>
        </p:txBody>
      </p:sp>
      <p:sp>
        <p:nvSpPr>
          <p:cNvPr id="6" name="Tekstvak 5"/>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pic>
        <p:nvPicPr>
          <p:cNvPr id="7" name="Afbeelding 6"/>
          <p:cNvPicPr>
            <a:picLocks noChangeAspect="1"/>
          </p:cNvPicPr>
          <p:nvPr/>
        </p:nvPicPr>
        <p:blipFill>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tretch>
            <a:fillRect/>
          </a:stretch>
        </p:blipFill>
        <p:spPr>
          <a:xfrm>
            <a:off x="8543925" y="1710973"/>
            <a:ext cx="3514725" cy="4979194"/>
          </a:xfrm>
          <a:prstGeom prst="rect">
            <a:avLst/>
          </a:prstGeom>
        </p:spPr>
      </p:pic>
    </p:spTree>
    <p:extLst>
      <p:ext uri="{BB962C8B-B14F-4D97-AF65-F5344CB8AC3E}">
        <p14:creationId xmlns:p14="http://schemas.microsoft.com/office/powerpoint/2010/main" val="1665642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Kantoorthema">
  <a:themeElements>
    <a:clrScheme name="Aangepast 1">
      <a:dk1>
        <a:srgbClr val="1B2F4D"/>
      </a:dk1>
      <a:lt1>
        <a:srgbClr val="ACCBF9"/>
      </a:lt1>
      <a:dk2>
        <a:srgbClr val="1B2F4D"/>
      </a:dk2>
      <a:lt2>
        <a:srgbClr val="ACCBF9"/>
      </a:lt2>
      <a:accent1>
        <a:srgbClr val="254169"/>
      </a:accent1>
      <a:accent2>
        <a:srgbClr val="2E5082"/>
      </a:accent2>
      <a:accent3>
        <a:srgbClr val="38619E"/>
      </a:accent3>
      <a:accent4>
        <a:srgbClr val="4273BC"/>
      </a:accent4>
      <a:accent5>
        <a:srgbClr val="5E88C6"/>
      </a:accent5>
      <a:accent6>
        <a:srgbClr val="7A9DD0"/>
      </a:accent6>
      <a:hlink>
        <a:srgbClr val="9454C3"/>
      </a:hlink>
      <a:folHlink>
        <a:srgbClr val="3EBBF0"/>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509</TotalTime>
  <Words>661</Words>
  <Application>Microsoft Office PowerPoint</Application>
  <PresentationFormat>Breedbeeld</PresentationFormat>
  <Paragraphs>81</Paragraphs>
  <Slides>9</Slides>
  <Notes>9</Notes>
  <HiddenSlides>0</HiddenSlides>
  <MMClips>1</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9</vt:i4>
      </vt:variant>
    </vt:vector>
  </HeadingPairs>
  <TitlesOfParts>
    <vt:vector size="15" baseType="lpstr">
      <vt:lpstr>Arial</vt:lpstr>
      <vt:lpstr>Barlow Condensed</vt:lpstr>
      <vt:lpstr>Barlow Condensed Medium</vt:lpstr>
      <vt:lpstr>Calibri</vt:lpstr>
      <vt:lpstr>Wingdings</vt:lpstr>
      <vt:lpstr>Kantoorthema</vt:lpstr>
      <vt:lpstr>5.2 Beveiligingsbeleid</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Marc</dc:creator>
  <cp:lastModifiedBy>Marc</cp:lastModifiedBy>
  <cp:revision>22</cp:revision>
  <dcterms:created xsi:type="dcterms:W3CDTF">2023-03-10T12:40:01Z</dcterms:created>
  <dcterms:modified xsi:type="dcterms:W3CDTF">2023-04-15T15:18:37Z</dcterms:modified>
</cp:coreProperties>
</file>