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0" r:id="rId4"/>
    <p:sldId id="261" r:id="rId5"/>
    <p:sldId id="262" r:id="rId6"/>
    <p:sldId id="263" r:id="rId7"/>
    <p:sldId id="265" r:id="rId8"/>
    <p:sldId id="266" r:id="rId9"/>
    <p:sldId id="267" r:id="rId10"/>
    <p:sldId id="271" r:id="rId11"/>
    <p:sldId id="268" r:id="rId12"/>
    <p:sldId id="269" r:id="rId13"/>
    <p:sldId id="270" r:id="rId14"/>
    <p:sldId id="259" r:id="rId15"/>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F4D"/>
    <a:srgbClr val="254169"/>
    <a:srgbClr val="1D4971"/>
    <a:srgbClr val="225686"/>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660"/>
  </p:normalViewPr>
  <p:slideViewPr>
    <p:cSldViewPr snapToGrid="0">
      <p:cViewPr varScale="1">
        <p:scale>
          <a:sx n="84" d="100"/>
          <a:sy n="84" d="100"/>
        </p:scale>
        <p:origin x="120" y="175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1" d="100"/>
          <a:sy n="121" d="100"/>
        </p:scale>
        <p:origin x="237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94F7F-73E0-44BD-AEFC-392CA3FDC831}" type="datetimeFigureOut">
              <a:rPr lang="nl-BE" smtClean="0"/>
              <a:t>15/04/2023</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30CF-FA70-4292-B878-AFEA74AD5DAB}" type="slidenum">
              <a:rPr lang="nl-BE" smtClean="0"/>
              <a:t>‹nr.›</a:t>
            </a:fld>
            <a:endParaRPr lang="nl-BE"/>
          </a:p>
        </p:txBody>
      </p:sp>
    </p:spTree>
    <p:extLst>
      <p:ext uri="{BB962C8B-B14F-4D97-AF65-F5344CB8AC3E}">
        <p14:creationId xmlns:p14="http://schemas.microsoft.com/office/powerpoint/2010/main" val="248559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arlow Condensed" panose="00000506000000000000" pitchFamily="2" charset="0"/>
        <a:ea typeface="+mn-ea"/>
        <a:cs typeface="+mn-cs"/>
      </a:defRPr>
    </a:lvl1pPr>
    <a:lvl2pPr marL="457200" algn="l" defTabSz="914400" rtl="0" eaLnBrk="1" latinLnBrk="0" hangingPunct="1">
      <a:defRPr sz="1200" kern="1200">
        <a:solidFill>
          <a:schemeClr val="tx1"/>
        </a:solidFill>
        <a:latin typeface="Barlow Condensed" panose="00000506000000000000" pitchFamily="2" charset="0"/>
        <a:ea typeface="+mn-ea"/>
        <a:cs typeface="+mn-cs"/>
      </a:defRPr>
    </a:lvl2pPr>
    <a:lvl3pPr marL="914400" algn="l" defTabSz="914400" rtl="0" eaLnBrk="1" latinLnBrk="0" hangingPunct="1">
      <a:defRPr sz="1200" kern="1200">
        <a:solidFill>
          <a:schemeClr val="tx1"/>
        </a:solidFill>
        <a:latin typeface="Barlow Condensed" panose="00000506000000000000" pitchFamily="2" charset="0"/>
        <a:ea typeface="+mn-ea"/>
        <a:cs typeface="+mn-cs"/>
      </a:defRPr>
    </a:lvl3pPr>
    <a:lvl4pPr marL="1371600" algn="l" defTabSz="914400" rtl="0" eaLnBrk="1" latinLnBrk="0" hangingPunct="1">
      <a:defRPr sz="1200" kern="1200">
        <a:solidFill>
          <a:schemeClr val="tx1"/>
        </a:solidFill>
        <a:latin typeface="Barlow Condensed" panose="00000506000000000000" pitchFamily="2" charset="0"/>
        <a:ea typeface="+mn-ea"/>
        <a:cs typeface="+mn-cs"/>
      </a:defRPr>
    </a:lvl4pPr>
    <a:lvl5pPr marL="1828800" algn="l" defTabSz="914400" rtl="0" eaLnBrk="1" latinLnBrk="0" hangingPunct="1">
      <a:defRPr sz="1200" kern="1200">
        <a:solidFill>
          <a:schemeClr val="tx1"/>
        </a:solidFill>
        <a:latin typeface="Barlow Condensed" panose="00000506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Het begrip </a:t>
            </a:r>
            <a:r>
              <a:rPr lang="nl-BE" dirty="0" err="1"/>
              <a:t>client</a:t>
            </a:r>
            <a:r>
              <a:rPr lang="nl-BE" dirty="0"/>
              <a:t>/server beschrijft de relatie tussen twee computerprogramma’s, waarbij het ene programma (de </a:t>
            </a:r>
            <a:r>
              <a:rPr lang="nl-BE" dirty="0" err="1"/>
              <a:t>client</a:t>
            </a:r>
            <a:r>
              <a:rPr lang="nl-BE" dirty="0"/>
              <a:t>) een dienst vraagt aan een tweede programma (de server). Deze server verleent de gevraagde dienst aan de </a:t>
            </a:r>
            <a:r>
              <a:rPr lang="nl-BE" dirty="0" err="1"/>
              <a:t>client</a:t>
            </a:r>
            <a:r>
              <a:rPr lang="nl-BE" dirty="0" smtClean="0"/>
              <a:t>.</a:t>
            </a:r>
          </a:p>
          <a:p>
            <a:endParaRPr lang="nl-BE" dirty="0"/>
          </a:p>
          <a:p>
            <a:r>
              <a:rPr lang="nl-BE" dirty="0"/>
              <a:t>Het concept van </a:t>
            </a:r>
            <a:r>
              <a:rPr lang="nl-BE" dirty="0" err="1"/>
              <a:t>client</a:t>
            </a:r>
            <a:r>
              <a:rPr lang="nl-BE" dirty="0"/>
              <a:t>/server verwerking wordt toegepast in netwerken. We spreken dan van een gedistribueerd computerproces: daarbij zijn de gegevens en programmatuur die nodig zijn voor het proces verspreid over meer dan één </a:t>
            </a:r>
            <a:r>
              <a:rPr lang="nl-BE" dirty="0" smtClean="0"/>
              <a:t>computer.</a:t>
            </a:r>
          </a:p>
          <a:p>
            <a:endParaRPr lang="nl-BE" dirty="0"/>
          </a:p>
          <a:p>
            <a:r>
              <a:rPr lang="nl-BE" dirty="0" smtClean="0">
                <a:sym typeface="Wingdings" panose="05000000000000000000" pitchFamily="2" charset="2"/>
              </a:rPr>
              <a:t>  </a:t>
            </a:r>
            <a:r>
              <a:rPr lang="nl-BE" dirty="0" smtClean="0"/>
              <a:t>Dit </a:t>
            </a:r>
            <a:r>
              <a:rPr lang="nl-BE" dirty="0"/>
              <a:t>in tegenstelling tot een gecentraliseerd computerproces zoals bij een mainframe.</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a:t>
            </a:fld>
            <a:endParaRPr lang="nl-BE"/>
          </a:p>
        </p:txBody>
      </p:sp>
    </p:spTree>
    <p:extLst>
      <p:ext uri="{BB962C8B-B14F-4D97-AF65-F5344CB8AC3E}">
        <p14:creationId xmlns:p14="http://schemas.microsoft.com/office/powerpoint/2010/main" val="3887028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Het gegevensverkeer tussen servers en </a:t>
            </a:r>
            <a:r>
              <a:rPr lang="nl-BE" dirty="0" err="1"/>
              <a:t>clients</a:t>
            </a:r>
            <a:r>
              <a:rPr lang="nl-BE" dirty="0"/>
              <a:t> kan geautomatiseerd worden. </a:t>
            </a:r>
            <a:r>
              <a:rPr lang="nl-BE" dirty="0" smtClean="0"/>
              <a:t>Daarbij </a:t>
            </a:r>
            <a:r>
              <a:rPr lang="nl-BE" dirty="0"/>
              <a:t>kunnen twee modellen gehanteerd worden: datadistributie en datacollectie.</a:t>
            </a:r>
          </a:p>
          <a:p>
            <a:endParaRPr lang="nl-BE" dirty="0" smtClean="0"/>
          </a:p>
          <a:p>
            <a:r>
              <a:rPr lang="nl-BE" dirty="0" smtClean="0"/>
              <a:t>Bij </a:t>
            </a:r>
            <a:r>
              <a:rPr lang="nl-BE" dirty="0"/>
              <a:t>datadistributie worden vanuit een server gegevens verstuurd naar een of meer </a:t>
            </a:r>
            <a:r>
              <a:rPr lang="nl-BE" dirty="0" err="1"/>
              <a:t>clients</a:t>
            </a:r>
            <a:r>
              <a:rPr lang="nl-BE" dirty="0"/>
              <a:t> in het netwerk. Het gegevensverkeer verloopt enkel in de richting van die </a:t>
            </a:r>
            <a:r>
              <a:rPr lang="nl-BE" dirty="0" err="1"/>
              <a:t>clients</a:t>
            </a:r>
            <a:r>
              <a:rPr lang="nl-BE" dirty="0"/>
              <a:t>. Een concrete toepassing van datadistributie is de automatische installatie van software op </a:t>
            </a:r>
            <a:r>
              <a:rPr lang="nl-BE" dirty="0" err="1"/>
              <a:t>clients</a:t>
            </a:r>
            <a:r>
              <a:rPr lang="nl-BE" dirty="0"/>
              <a:t> vanuit een server of het verspreiden van automatische </a:t>
            </a:r>
            <a:r>
              <a:rPr lang="nl-BE" dirty="0" smtClean="0"/>
              <a:t>updates </a:t>
            </a:r>
            <a:r>
              <a:rPr lang="nl-BE" dirty="0"/>
              <a:t>door een </a:t>
            </a:r>
            <a:r>
              <a:rPr lang="nl-BE" dirty="0" err="1"/>
              <a:t>software-ontwikkelaar</a:t>
            </a:r>
            <a:r>
              <a:rPr lang="nl-BE" dirty="0"/>
              <a:t>. </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11</a:t>
            </a:fld>
            <a:endParaRPr lang="nl-BE"/>
          </a:p>
        </p:txBody>
      </p:sp>
    </p:spTree>
    <p:extLst>
      <p:ext uri="{BB962C8B-B14F-4D97-AF65-F5344CB8AC3E}">
        <p14:creationId xmlns:p14="http://schemas.microsoft.com/office/powerpoint/2010/main" val="3664499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Datacollectie is het verzamelen en verwerken van gegevens door een server. Het gegevensverkeer verloopt in de richting van de server. Datacollectie wordt veel </a:t>
            </a:r>
            <a:r>
              <a:rPr lang="nl-BE" dirty="0" smtClean="0"/>
              <a:t>gebruikt </a:t>
            </a:r>
            <a:r>
              <a:rPr lang="nl-BE" dirty="0"/>
              <a:t>voor het verzamelen van meetgegevens van bijvoorbeeld luchtvervuiling of weerkundige gegevens vanuit geografisch verspreide meetpunten. Met een </a:t>
            </a:r>
            <a:r>
              <a:rPr lang="nl-BE" dirty="0" smtClean="0"/>
              <a:t>datacollectie-systeem </a:t>
            </a:r>
            <a:r>
              <a:rPr lang="nl-BE" dirty="0"/>
              <a:t>kunnen veel gegevens vanuit de periferie snel centraal beschikbaar komen, wat voor de beleidsvoering van een bedrijf van groot belang kan zijn.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12</a:t>
            </a:fld>
            <a:endParaRPr lang="nl-BE"/>
          </a:p>
        </p:txBody>
      </p:sp>
    </p:spTree>
    <p:extLst>
      <p:ext uri="{BB962C8B-B14F-4D97-AF65-F5344CB8AC3E}">
        <p14:creationId xmlns:p14="http://schemas.microsoft.com/office/powerpoint/2010/main" val="3496638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Bij datacollectie kan men naast manuele invoer ook gebruik maken van gegevens die via speciale invoerapparatuur worden ingelezen, zoals een barcodelezer. Meestal zullen bij datacollectie de verschillende bronnen relatief weinig gegevens invoeren, verdeeld over een lange tijdspanne. De verkeersdichtheid is met andere woorden laag. Om het kanaal zo economisch mogelijk te gebruiken vindt de overdracht vaak gebundeld plaats. Een aantal berichten wordt dan vooraf verzameld en in één keer verzonden. Dat heet bulkupdating. Tegenwoordig wordt bulkupdating voornamelijk nog toegepast voor back-ups.</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13</a:t>
            </a:fld>
            <a:endParaRPr lang="nl-BE"/>
          </a:p>
        </p:txBody>
      </p:sp>
    </p:spTree>
    <p:extLst>
      <p:ext uri="{BB962C8B-B14F-4D97-AF65-F5344CB8AC3E}">
        <p14:creationId xmlns:p14="http://schemas.microsoft.com/office/powerpoint/2010/main" val="2229483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14</a:t>
            </a:fld>
            <a:endParaRPr lang="nl-BE"/>
          </a:p>
        </p:txBody>
      </p:sp>
    </p:spTree>
    <p:extLst>
      <p:ext uri="{BB962C8B-B14F-4D97-AF65-F5344CB8AC3E}">
        <p14:creationId xmlns:p14="http://schemas.microsoft.com/office/powerpoint/2010/main" val="1555445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Aangezien de programma’s die diensten verlenen vaak ingewikkelder zijn dan </a:t>
            </a:r>
            <a:r>
              <a:rPr lang="nl-BE" dirty="0" smtClean="0"/>
              <a:t>gewone </a:t>
            </a:r>
            <a:r>
              <a:rPr lang="nl-BE" dirty="0"/>
              <a:t>gebruikerstoepassingen en omdat er doorgaans veel </a:t>
            </a:r>
            <a:r>
              <a:rPr lang="nl-BE" dirty="0" err="1"/>
              <a:t>clients</a:t>
            </a:r>
            <a:r>
              <a:rPr lang="nl-BE" dirty="0"/>
              <a:t> tegelijk van de </a:t>
            </a:r>
            <a:r>
              <a:rPr lang="nl-BE" dirty="0" smtClean="0"/>
              <a:t>diensten </a:t>
            </a:r>
            <a:r>
              <a:rPr lang="nl-BE" dirty="0"/>
              <a:t>van een server gebruik maken, draaien servertoepassingen bij voorkeur op een zeer krachtige computer met een groot inwendig geheugen, een performante </a:t>
            </a:r>
            <a:r>
              <a:rPr lang="nl-BE" dirty="0" smtClean="0"/>
              <a:t>processor </a:t>
            </a:r>
            <a:r>
              <a:rPr lang="nl-BE" dirty="0"/>
              <a:t>en een grote opslagcapaciteit. Een computer die serverdiensten verleent in een netwerk wordt server genoemd. Een computer die uitsluitend servertaken </a:t>
            </a:r>
            <a:r>
              <a:rPr lang="nl-BE" dirty="0" smtClean="0"/>
              <a:t>vervult</a:t>
            </a:r>
            <a:r>
              <a:rPr lang="nl-BE" dirty="0"/>
              <a:t>, wordt een </a:t>
            </a:r>
            <a:r>
              <a:rPr lang="nl-BE" dirty="0" err="1"/>
              <a:t>dedicated</a:t>
            </a:r>
            <a:r>
              <a:rPr lang="nl-BE" dirty="0"/>
              <a:t> server genoemd. Een computer die servertaken vervult maar tegelijk ook gebruikt wordt voor andere taken, wordt non-</a:t>
            </a:r>
            <a:r>
              <a:rPr lang="nl-BE" dirty="0" err="1"/>
              <a:t>dedicated</a:t>
            </a:r>
            <a:r>
              <a:rPr lang="nl-BE" dirty="0"/>
              <a:t> server genoemd.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3</a:t>
            </a:fld>
            <a:endParaRPr lang="nl-BE"/>
          </a:p>
        </p:txBody>
      </p:sp>
    </p:spTree>
    <p:extLst>
      <p:ext uri="{BB962C8B-B14F-4D97-AF65-F5344CB8AC3E}">
        <p14:creationId xmlns:p14="http://schemas.microsoft.com/office/powerpoint/2010/main" val="2525498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Vaak worden applicaties speciaal ontworpen voor </a:t>
            </a:r>
            <a:r>
              <a:rPr lang="nl-BE" dirty="0" err="1"/>
              <a:t>client</a:t>
            </a:r>
            <a:r>
              <a:rPr lang="nl-BE" dirty="0"/>
              <a:t>/server-verwerking. Zo’n toepassing bestaat dan uit twee verschillende, met elkaar samenwerkende </a:t>
            </a:r>
            <a:r>
              <a:rPr lang="nl-BE" dirty="0" err="1"/>
              <a:t>pro-gramma’s</a:t>
            </a:r>
            <a:r>
              <a:rPr lang="nl-BE" dirty="0"/>
              <a:t>: een serverprogramma dat diensten levert aan het </a:t>
            </a:r>
            <a:r>
              <a:rPr lang="nl-BE" dirty="0" err="1"/>
              <a:t>clientprogramma</a:t>
            </a:r>
            <a:r>
              <a:rPr lang="nl-BE" dirty="0"/>
              <a:t> dat bij de gebruiker geïnstalleerd wordt. Het programma op de computer van de gebruiker wordt front-end genoemd. Het serverprogramma heet </a:t>
            </a:r>
            <a:r>
              <a:rPr lang="nl-BE" dirty="0" err="1"/>
              <a:t>back-end</a:t>
            </a:r>
            <a:r>
              <a:rPr lang="nl-BE" dirty="0"/>
              <a:t>. </a:t>
            </a:r>
            <a:endParaRPr lang="nl-BE" dirty="0" smtClean="0"/>
          </a:p>
          <a:p>
            <a:endParaRPr lang="nl-BE" dirty="0"/>
          </a:p>
          <a:p>
            <a:r>
              <a:rPr lang="nl-BE" dirty="0">
                <a:sym typeface="Wingdings" panose="05000000000000000000" pitchFamily="2" charset="2"/>
              </a:rPr>
              <a:t> </a:t>
            </a:r>
            <a:r>
              <a:rPr lang="nl-BE" dirty="0" smtClean="0">
                <a:sym typeface="Wingdings" panose="05000000000000000000" pitchFamily="2" charset="2"/>
              </a:rPr>
              <a:t> </a:t>
            </a:r>
            <a:r>
              <a:rPr lang="nl-BE" dirty="0" smtClean="0"/>
              <a:t>Wanneer </a:t>
            </a:r>
            <a:r>
              <a:rPr lang="nl-BE" dirty="0"/>
              <a:t>gebruik gemaakt wordt van serverdiensten op het internet, spreken we van </a:t>
            </a:r>
            <a:r>
              <a:rPr lang="nl-BE" dirty="0" err="1"/>
              <a:t>cloud</a:t>
            </a:r>
            <a:r>
              <a:rPr lang="nl-BE" dirty="0"/>
              <a:t> computing (zie 6.5).</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4</a:t>
            </a:fld>
            <a:endParaRPr lang="nl-BE"/>
          </a:p>
        </p:txBody>
      </p:sp>
    </p:spTree>
    <p:extLst>
      <p:ext uri="{BB962C8B-B14F-4D97-AF65-F5344CB8AC3E}">
        <p14:creationId xmlns:p14="http://schemas.microsoft.com/office/powerpoint/2010/main" val="361622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Het gegevensverwerkend proces bestaat uit vier hoofdcomponenten: invoer, verwerking, uitvoer en gegevensbeheer. Bij een gewoon lokaal programma wordt het hele proces uitgevoerd door eenzelfde computer. Complexe servertaken worden vaak gespreid over verschillende machines. </a:t>
            </a:r>
            <a:r>
              <a:rPr lang="nl-BE" dirty="0" smtClean="0"/>
              <a:t>Zo kunnen invoer </a:t>
            </a:r>
            <a:r>
              <a:rPr lang="nl-BE" dirty="0"/>
              <a:t>en uitvoer volledig toegeschreven </a:t>
            </a:r>
            <a:r>
              <a:rPr lang="nl-BE" dirty="0" smtClean="0"/>
              <a:t>worden aan </a:t>
            </a:r>
            <a:r>
              <a:rPr lang="nl-BE" dirty="0"/>
              <a:t>de </a:t>
            </a:r>
            <a:r>
              <a:rPr lang="nl-BE" dirty="0" err="1"/>
              <a:t>client</a:t>
            </a:r>
            <a:r>
              <a:rPr lang="nl-BE" dirty="0"/>
              <a:t>. Het gegevensbeheer wordt aan de server overgelaten en de eigenlijke verwerking (het uitvoeren van processen op de gegevens) kan worden verdeeld over de </a:t>
            </a:r>
            <a:r>
              <a:rPr lang="nl-BE" dirty="0" err="1"/>
              <a:t>client</a:t>
            </a:r>
            <a:r>
              <a:rPr lang="nl-BE" dirty="0"/>
              <a:t> en de server</a:t>
            </a:r>
            <a:r>
              <a:rPr lang="nl-BE" dirty="0" smtClean="0"/>
              <a:t>.</a:t>
            </a:r>
          </a:p>
          <a:p>
            <a:endParaRPr lang="nl-BE" dirty="0"/>
          </a:p>
          <a:p>
            <a:r>
              <a:rPr lang="nl-BE" dirty="0" smtClean="0">
                <a:sym typeface="Wingdings" panose="05000000000000000000" pitchFamily="2" charset="2"/>
              </a:rPr>
              <a:t>  Dat noemt men een 2-tier architectuur</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5</a:t>
            </a:fld>
            <a:endParaRPr lang="nl-BE"/>
          </a:p>
        </p:txBody>
      </p:sp>
    </p:spTree>
    <p:extLst>
      <p:ext uri="{BB962C8B-B14F-4D97-AF65-F5344CB8AC3E}">
        <p14:creationId xmlns:p14="http://schemas.microsoft.com/office/powerpoint/2010/main" val="339104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Aan die opstelling kan </a:t>
            </a:r>
            <a:r>
              <a:rPr lang="nl-BE" dirty="0"/>
              <a:t>een derde computer toegevoegd: een afzonderlijke toepassingsserver. Die neemt het verwerkingsgedeelte volledig voor zijn rekening. Daardoor is het verwerkingsproces beter te bewaken en wordt de verwerkingscapaciteit van zowel server als </a:t>
            </a:r>
            <a:r>
              <a:rPr lang="nl-BE" dirty="0" err="1"/>
              <a:t>client</a:t>
            </a:r>
            <a:r>
              <a:rPr lang="nl-BE" dirty="0"/>
              <a:t> geoptimaliseerd. Bovendien biedt dit meer garanties op veiligheid, zowel aan de zijde van de </a:t>
            </a:r>
            <a:r>
              <a:rPr lang="nl-BE" dirty="0" err="1"/>
              <a:t>client</a:t>
            </a:r>
            <a:r>
              <a:rPr lang="nl-BE" dirty="0"/>
              <a:t> als aan die van de server</a:t>
            </a:r>
            <a:r>
              <a:rPr lang="nl-BE" dirty="0" smtClean="0"/>
              <a:t>.</a:t>
            </a:r>
          </a:p>
          <a:p>
            <a:endParaRPr lang="nl-BE" dirty="0"/>
          </a:p>
          <a:p>
            <a:r>
              <a:rPr lang="nl-BE" dirty="0" smtClean="0">
                <a:sym typeface="Wingdings" panose="05000000000000000000" pitchFamily="2" charset="2"/>
              </a:rPr>
              <a:t>  Dat heet een 3-tier architectuur</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6</a:t>
            </a:fld>
            <a:endParaRPr lang="nl-BE"/>
          </a:p>
        </p:txBody>
      </p:sp>
    </p:spTree>
    <p:extLst>
      <p:ext uri="{BB962C8B-B14F-4D97-AF65-F5344CB8AC3E}">
        <p14:creationId xmlns:p14="http://schemas.microsoft.com/office/powerpoint/2010/main" val="2630220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Sommige processen zijn zo gecompliceerd en dienen zo doorgedreven beveiligd te worden dat verwerking en gegevensbeheer beter worden opgesplitst over verschillende servers. Elke server neemt dan een gespecialiseerd deel van de verwerking of van het beheer van de gegevens op zich. Het totaal aantal toestellen dat in zo’n architectuur ingeschakeld wordt, ligt dan niet vast</a:t>
            </a:r>
            <a:r>
              <a:rPr lang="nl-BE" dirty="0" smtClean="0"/>
              <a:t>.</a:t>
            </a:r>
          </a:p>
          <a:p>
            <a:endParaRPr lang="nl-BE" dirty="0"/>
          </a:p>
          <a:p>
            <a:r>
              <a:rPr lang="nl-BE" dirty="0" smtClean="0">
                <a:sym typeface="Wingdings" panose="05000000000000000000" pitchFamily="2" charset="2"/>
              </a:rPr>
              <a:t>  We spreken dan van een </a:t>
            </a:r>
            <a:r>
              <a:rPr lang="nl-BE" dirty="0" err="1" smtClean="0">
                <a:sym typeface="Wingdings" panose="05000000000000000000" pitchFamily="2" charset="2"/>
              </a:rPr>
              <a:t>multitier</a:t>
            </a:r>
            <a:r>
              <a:rPr lang="nl-BE" dirty="0" smtClean="0">
                <a:sym typeface="Wingdings" panose="05000000000000000000" pitchFamily="2" charset="2"/>
              </a:rPr>
              <a:t> architectuur</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7</a:t>
            </a:fld>
            <a:endParaRPr lang="nl-BE"/>
          </a:p>
        </p:txBody>
      </p:sp>
    </p:spTree>
    <p:extLst>
      <p:ext uri="{BB962C8B-B14F-4D97-AF65-F5344CB8AC3E}">
        <p14:creationId xmlns:p14="http://schemas.microsoft.com/office/powerpoint/2010/main" val="2367232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manier waarop servers in zo’n </a:t>
            </a:r>
            <a:r>
              <a:rPr lang="nl-BE" dirty="0" err="1"/>
              <a:t>multitier</a:t>
            </a:r>
            <a:r>
              <a:rPr lang="nl-BE" dirty="0"/>
              <a:t> samenwerken is vaak erg verschillend. Soms wordt gewerkt met een data warehouse of met clusters. Een data warehouse is een zeer uitgebreide bestandsserver waarin grote hoeveelheden gegevens worden opgeslagen. De meest opgezochte gegevens worden klaargezet op een tussensysteem, een kleinere fileserver, die de gegevens bevat voor dat bepaalde gedeelte van het netwerk. Daardoor worden de belangrijkste servers voor een groot gedeelte ontlast.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8</a:t>
            </a:fld>
            <a:endParaRPr lang="nl-BE"/>
          </a:p>
        </p:txBody>
      </p:sp>
    </p:spTree>
    <p:extLst>
      <p:ext uri="{BB962C8B-B14F-4D97-AF65-F5344CB8AC3E}">
        <p14:creationId xmlns:p14="http://schemas.microsoft.com/office/powerpoint/2010/main" val="1027860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Meerdere servers kunnen samen één cluster of “server farm” vormen. De </a:t>
            </a:r>
            <a:r>
              <a:rPr lang="nl-BE" dirty="0" smtClean="0"/>
              <a:t>verschillende </a:t>
            </a:r>
            <a:r>
              <a:rPr lang="nl-BE" dirty="0"/>
              <a:t>computers werken dan als één geheel: de gebruiker merkt niet op welke </a:t>
            </a:r>
            <a:r>
              <a:rPr lang="nl-BE" dirty="0" smtClean="0"/>
              <a:t>machine </a:t>
            </a:r>
            <a:r>
              <a:rPr lang="nl-BE" dirty="0"/>
              <a:t>in de cluster zijn toepassing verwerkt wordt. Daardoor worden alle </a:t>
            </a:r>
            <a:r>
              <a:rPr lang="nl-BE" dirty="0" smtClean="0"/>
              <a:t>beschikbare </a:t>
            </a:r>
            <a:r>
              <a:rPr lang="nl-BE" dirty="0"/>
              <a:t>bronnen optimaal benut. Vaak kunnen servers zelfs gebruik maken van elkaars verwerkingscapaciteit. Ook een geheel van redundante servers – dit wil zeggen: servers met dezelfde functie in het netwerk – wordt een cluster genoemd. </a:t>
            </a:r>
            <a:r>
              <a:rPr lang="nl-BE" dirty="0" smtClean="0"/>
              <a:t>Redundante </a:t>
            </a:r>
            <a:r>
              <a:rPr lang="nl-BE" dirty="0"/>
              <a:t>servers verhogen de beschikbaarheid van gegevens en de betrouwbaarheid van het hele systeem.</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9</a:t>
            </a:fld>
            <a:endParaRPr lang="nl-BE"/>
          </a:p>
        </p:txBody>
      </p:sp>
    </p:spTree>
    <p:extLst>
      <p:ext uri="{BB962C8B-B14F-4D97-AF65-F5344CB8AC3E}">
        <p14:creationId xmlns:p14="http://schemas.microsoft.com/office/powerpoint/2010/main" val="4262472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Het installeren van een cluster van servers is niet eenvoudig en dus </a:t>
            </a:r>
            <a:r>
              <a:rPr lang="nl-BE" dirty="0" smtClean="0"/>
              <a:t>specialistenwerk</a:t>
            </a:r>
            <a:r>
              <a:rPr lang="nl-BE" dirty="0"/>
              <a:t>. Hiervoor is een specifiek cluster-netwerkbesturingssysteem vereist en ook de toepassingen die erop draaien moeten geschikt zijn om met clustering overweg te kunnen.</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10</a:t>
            </a:fld>
            <a:endParaRPr lang="nl-BE"/>
          </a:p>
        </p:txBody>
      </p:sp>
    </p:spTree>
    <p:extLst>
      <p:ext uri="{BB962C8B-B14F-4D97-AF65-F5344CB8AC3E}">
        <p14:creationId xmlns:p14="http://schemas.microsoft.com/office/powerpoint/2010/main" val="1573846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174629" y="2628899"/>
            <a:ext cx="9633439" cy="1338263"/>
          </a:xfrm>
        </p:spPr>
        <p:txBody>
          <a:bodyPr anchor="b"/>
          <a:lstStyle>
            <a:lvl1pPr algn="ctr">
              <a:defRPr sz="6000"/>
            </a:lvl1pPr>
          </a:lstStyle>
          <a:p>
            <a:r>
              <a:rPr lang="nl-NL" dirty="0" smtClean="0"/>
              <a:t>Klik om de stijl te bewerken</a:t>
            </a:r>
            <a:endParaRPr lang="nl-BE" dirty="0"/>
          </a:p>
        </p:txBody>
      </p:sp>
      <p:sp>
        <p:nvSpPr>
          <p:cNvPr id="3" name="Ondertitel 2"/>
          <p:cNvSpPr>
            <a:spLocks noGrp="1"/>
          </p:cNvSpPr>
          <p:nvPr>
            <p:ph type="subTitle" idx="1"/>
          </p:nvPr>
        </p:nvSpPr>
        <p:spPr>
          <a:xfrm>
            <a:off x="2174629" y="4173538"/>
            <a:ext cx="963343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smtClean="0"/>
              <a:t>Klik om de ondertitelstijl van het model te bewerken</a:t>
            </a:r>
            <a:endParaRPr lang="nl-BE" dirty="0"/>
          </a:p>
        </p:txBody>
      </p:sp>
    </p:spTree>
    <p:extLst>
      <p:ext uri="{BB962C8B-B14F-4D97-AF65-F5344CB8AC3E}">
        <p14:creationId xmlns:p14="http://schemas.microsoft.com/office/powerpoint/2010/main" val="23661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a:hlinkClick r:id="" action="ppaction://hlinkshowjump?jump=previousslide"/>
          </p:cNvPr>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hlinkClick r:id="" action="ppaction://hlinkshowjump?jump=nextslide"/>
          </p:cNvPr>
          <p:cNvSpPr/>
          <p:nvPr userDrawn="1"/>
        </p:nvSpPr>
        <p:spPr>
          <a:xfrm>
            <a:off x="94014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9" name="Gelijkbenige driehoek 8">
            <a:hlinkClick r:id="" action="ppaction://hlinkshowjump?jump=nextslide"/>
          </p:cNvPr>
          <p:cNvSpPr/>
          <p:nvPr userDrawn="1"/>
        </p:nvSpPr>
        <p:spPr>
          <a:xfrm rot="5400000">
            <a:off x="103014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0"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sp>
        <p:nvSpPr>
          <p:cNvPr id="11" name="Rechthoek 10">
            <a:hlinkClick r:id="" action="ppaction://hlinkshowjump?jump=lastslide"/>
          </p:cNvPr>
          <p:cNvSpPr/>
          <p:nvPr userDrawn="1"/>
        </p:nvSpPr>
        <p:spPr>
          <a:xfrm>
            <a:off x="95117" y="5776546"/>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EXIT</a:t>
            </a:r>
            <a:endParaRPr lang="nl-BE" sz="2400" dirty="0">
              <a:latin typeface="Barlow Condensed Medium" panose="00000606000000000000" pitchFamily="2" charset="0"/>
            </a:endParaRPr>
          </a:p>
        </p:txBody>
      </p:sp>
    </p:spTree>
    <p:extLst>
      <p:ext uri="{BB962C8B-B14F-4D97-AF65-F5344CB8AC3E}">
        <p14:creationId xmlns:p14="http://schemas.microsoft.com/office/powerpoint/2010/main" val="2017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18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0"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spTree>
    <p:extLst>
      <p:ext uri="{BB962C8B-B14F-4D97-AF65-F5344CB8AC3E}">
        <p14:creationId xmlns:p14="http://schemas.microsoft.com/office/powerpoint/2010/main" val="161154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rotWithShape="1">
          <a:blip r:embed="rId5">
            <a:extLst>
              <a:ext uri="{28A0092B-C50C-407E-A947-70E740481C1C}">
                <a14:useLocalDpi xmlns:a14="http://schemas.microsoft.com/office/drawing/2010/main" val="0"/>
              </a:ext>
            </a:extLst>
          </a:blip>
          <a:srcRect b="1367"/>
          <a:stretch/>
        </p:blipFill>
        <p:spPr>
          <a:xfrm>
            <a:off x="1733551" y="0"/>
            <a:ext cx="10458450" cy="6877050"/>
          </a:xfrm>
          <a:prstGeom prst="rect">
            <a:avLst/>
          </a:prstGeom>
        </p:spPr>
      </p:pic>
      <p:sp>
        <p:nvSpPr>
          <p:cNvPr id="8" name="Rechthoek 7"/>
          <p:cNvSpPr/>
          <p:nvPr userDrawn="1"/>
        </p:nvSpPr>
        <p:spPr>
          <a:xfrm>
            <a:off x="2797" y="0"/>
            <a:ext cx="1749670" cy="6858000"/>
          </a:xfrm>
          <a:prstGeom prst="rect">
            <a:avLst/>
          </a:prstGeom>
          <a:gradFill>
            <a:gsLst>
              <a:gs pos="0">
                <a:srgbClr val="E9F1F9"/>
              </a:gs>
              <a:gs pos="0">
                <a:schemeClr val="accent1">
                  <a:lumMod val="5000"/>
                  <a:lumOff val="95000"/>
                </a:schemeClr>
              </a:gs>
              <a:gs pos="100000">
                <a:schemeClr val="accent3"/>
              </a:gs>
              <a:gs pos="0">
                <a:schemeClr val="accent1"/>
              </a:gs>
              <a:gs pos="100000">
                <a:srgbClr val="1D4971"/>
              </a:gs>
              <a:gs pos="100000">
                <a:schemeClr val="accent1">
                  <a:lumMod val="30000"/>
                  <a:lumOff val="70000"/>
                </a:schemeClr>
              </a:gs>
            </a:gsLst>
            <a:lin ang="5400000" scaled="1"/>
          </a:gra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sz="2800"/>
          </a:p>
        </p:txBody>
      </p:sp>
      <p:sp>
        <p:nvSpPr>
          <p:cNvPr id="2" name="Tijdelijke aanduiding voor titel 1"/>
          <p:cNvSpPr>
            <a:spLocks noGrp="1"/>
          </p:cNvSpPr>
          <p:nvPr>
            <p:ph type="title"/>
          </p:nvPr>
        </p:nvSpPr>
        <p:spPr>
          <a:xfrm>
            <a:off x="1896812" y="365125"/>
            <a:ext cx="10095896" cy="1325563"/>
          </a:xfrm>
          <a:prstGeom prst="rect">
            <a:avLst/>
          </a:prstGeom>
        </p:spPr>
        <p:txBody>
          <a:bodyPr vert="horz" lIns="91440" tIns="45720" rIns="91440" bIns="45720" rtlCol="0" anchor="ctr">
            <a:normAutofit/>
          </a:bodyPr>
          <a:lstStyle/>
          <a:p>
            <a:r>
              <a:rPr lang="nl-NL" dirty="0" smtClean="0"/>
              <a:t>Klik om de stijl te bewerken</a:t>
            </a:r>
            <a:endParaRPr lang="nl-BE" dirty="0"/>
          </a:p>
        </p:txBody>
      </p:sp>
      <p:sp>
        <p:nvSpPr>
          <p:cNvPr id="3" name="Tijdelijke aanduiding voor tekst 2"/>
          <p:cNvSpPr>
            <a:spLocks noGrp="1"/>
          </p:cNvSpPr>
          <p:nvPr>
            <p:ph type="body" idx="1"/>
          </p:nvPr>
        </p:nvSpPr>
        <p:spPr>
          <a:xfrm>
            <a:off x="1896812" y="1825625"/>
            <a:ext cx="10095896" cy="4351338"/>
          </a:xfrm>
          <a:prstGeom prst="rect">
            <a:avLst/>
          </a:prstGeom>
        </p:spPr>
        <p:txBody>
          <a:bodyPr vert="horz" lIns="91440" tIns="45720" rIns="91440" bIns="45720" rtlCol="0">
            <a:normAutofit/>
          </a:body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pic>
        <p:nvPicPr>
          <p:cNvPr id="9" name="Afbeelding 8"/>
          <p:cNvPicPr>
            <a:picLocks noChangeAspect="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5117" y="122998"/>
            <a:ext cx="1565030" cy="328656"/>
          </a:xfrm>
          <a:prstGeom prst="rect">
            <a:avLst/>
          </a:prstGeom>
        </p:spPr>
      </p:pic>
    </p:spTree>
    <p:extLst>
      <p:ext uri="{BB962C8B-B14F-4D97-AF65-F5344CB8AC3E}">
        <p14:creationId xmlns:p14="http://schemas.microsoft.com/office/powerpoint/2010/main" val="342568460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5400" kern="1200">
          <a:solidFill>
            <a:schemeClr val="accent1">
              <a:lumMod val="40000"/>
              <a:lumOff val="60000"/>
            </a:schemeClr>
          </a:solidFill>
          <a:latin typeface="Barlow Condensed Medium" panose="00000606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accent1">
              <a:lumMod val="40000"/>
              <a:lumOff val="60000"/>
            </a:schemeClr>
          </a:solidFill>
          <a:latin typeface="Barlow Condensed Medium" panose="00000606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accent1">
              <a:lumMod val="40000"/>
              <a:lumOff val="60000"/>
            </a:schemeClr>
          </a:solidFill>
          <a:latin typeface="Barlow Condensed Medium" panose="00000606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accent1">
              <a:lumMod val="40000"/>
              <a:lumOff val="60000"/>
            </a:schemeClr>
          </a:solidFill>
          <a:latin typeface="Barlow Condensed Medium" panose="00000606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4.1. Client/server verwerking</a:t>
            </a:r>
            <a:endParaRPr lang="nl-BE" dirty="0"/>
          </a:p>
        </p:txBody>
      </p:sp>
      <p:sp>
        <p:nvSpPr>
          <p:cNvPr id="3" name="Ondertitel 2"/>
          <p:cNvSpPr>
            <a:spLocks noGrp="1"/>
          </p:cNvSpPr>
          <p:nvPr>
            <p:ph type="subTitle" idx="1"/>
          </p:nvPr>
        </p:nvSpPr>
        <p:spPr/>
        <p:txBody>
          <a:bodyPr/>
          <a:lstStyle/>
          <a:p>
            <a:r>
              <a:rPr lang="nl-BE" dirty="0" smtClean="0"/>
              <a:t>Computernetwerken 3.0</a:t>
            </a:r>
            <a:endParaRPr lang="nl-BE" dirty="0"/>
          </a:p>
        </p:txBody>
      </p:sp>
    </p:spTree>
    <p:extLst>
      <p:ext uri="{BB962C8B-B14F-4D97-AF65-F5344CB8AC3E}">
        <p14:creationId xmlns:p14="http://schemas.microsoft.com/office/powerpoint/2010/main" val="16776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10</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pic>
        <p:nvPicPr>
          <p:cNvPr id="15" name="Afbeelding 14" descr="https://upload.wikimedia.org/wikipedia/commons/d/d7/CERN_Server_03.jpg"/>
          <p:cNvPicPr/>
          <p:nvPr/>
        </p:nvPicPr>
        <p:blipFill rotWithShape="1">
          <a:blip r:embed="rId3" cstate="print">
            <a:extLst>
              <a:ext uri="{28A0092B-C50C-407E-A947-70E740481C1C}">
                <a14:useLocalDpi xmlns:a14="http://schemas.microsoft.com/office/drawing/2010/main" val="0"/>
              </a:ext>
            </a:extLst>
          </a:blip>
          <a:srcRect t="22838" r="18572" b="149"/>
          <a:stretch/>
        </p:blipFill>
        <p:spPr bwMode="auto">
          <a:xfrm>
            <a:off x="2019300" y="1234440"/>
            <a:ext cx="9925050" cy="5499383"/>
          </a:xfrm>
          <a:prstGeom prst="rect">
            <a:avLst/>
          </a:prstGeom>
          <a:noFill/>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703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80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11</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datadistributie</a:t>
            </a:r>
            <a:endParaRPr lang="nl-BE" sz="5400" dirty="0">
              <a:solidFill>
                <a:schemeClr val="bg2"/>
              </a:solidFill>
              <a:latin typeface="Barlow Condensed" panose="00000506000000000000" pitchFamily="2" charset="0"/>
            </a:endParaRPr>
          </a:p>
        </p:txBody>
      </p:sp>
      <p:pic>
        <p:nvPicPr>
          <p:cNvPr id="4" name="Afbeelding 3"/>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839154" y="1175181"/>
            <a:ext cx="2285342" cy="2285342"/>
          </a:xfrm>
          <a:prstGeom prst="rect">
            <a:avLst/>
          </a:prstGeom>
        </p:spPr>
      </p:pic>
      <p:pic>
        <p:nvPicPr>
          <p:cNvPr id="25" name="Afbeelding 24"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072205" y="1427195"/>
            <a:ext cx="1651641" cy="1620642"/>
          </a:xfrm>
          <a:prstGeom prst="rect">
            <a:avLst/>
          </a:prstGeom>
          <a:noFill/>
          <a:ln>
            <a:noFill/>
          </a:ln>
        </p:spPr>
      </p:pic>
      <p:pic>
        <p:nvPicPr>
          <p:cNvPr id="26" name="Afbeelding 25"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488330" y="3898651"/>
            <a:ext cx="1651641" cy="1620642"/>
          </a:xfrm>
          <a:prstGeom prst="rect">
            <a:avLst/>
          </a:prstGeom>
          <a:noFill/>
          <a:ln>
            <a:noFill/>
          </a:ln>
        </p:spPr>
      </p:pic>
      <p:pic>
        <p:nvPicPr>
          <p:cNvPr id="28" name="Afbeelding 27"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619797" y="3908825"/>
            <a:ext cx="1651641" cy="1620642"/>
          </a:xfrm>
          <a:prstGeom prst="rect">
            <a:avLst/>
          </a:prstGeom>
          <a:noFill/>
          <a:ln>
            <a:noFill/>
          </a:ln>
        </p:spPr>
      </p:pic>
      <p:pic>
        <p:nvPicPr>
          <p:cNvPr id="30" name="Afbeelding 29"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0212590" y="1412482"/>
            <a:ext cx="1651641" cy="1620642"/>
          </a:xfrm>
          <a:prstGeom prst="rect">
            <a:avLst/>
          </a:prstGeom>
          <a:noFill/>
          <a:ln>
            <a:noFill/>
          </a:ln>
        </p:spPr>
      </p:pic>
      <p:cxnSp>
        <p:nvCxnSpPr>
          <p:cNvPr id="11" name="Rechte verbindingslijn met pijl 10"/>
          <p:cNvCxnSpPr/>
          <p:nvPr/>
        </p:nvCxnSpPr>
        <p:spPr>
          <a:xfrm flipH="1">
            <a:off x="3851910" y="2317852"/>
            <a:ext cx="1863090" cy="0"/>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Rechte verbindingslijn met pijl 31"/>
          <p:cNvCxnSpPr/>
          <p:nvPr/>
        </p:nvCxnSpPr>
        <p:spPr>
          <a:xfrm>
            <a:off x="7845853" y="3133345"/>
            <a:ext cx="881793" cy="93403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Rechte verbindingslijn met pijl 33"/>
          <p:cNvCxnSpPr/>
          <p:nvPr/>
        </p:nvCxnSpPr>
        <p:spPr>
          <a:xfrm flipH="1">
            <a:off x="5159021" y="3133345"/>
            <a:ext cx="817245" cy="852068"/>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Rechte verbindingslijn met pijl 35"/>
          <p:cNvCxnSpPr/>
          <p:nvPr/>
        </p:nvCxnSpPr>
        <p:spPr>
          <a:xfrm>
            <a:off x="8286750" y="2315414"/>
            <a:ext cx="1769416" cy="0"/>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6234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80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12</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datacollectie</a:t>
            </a:r>
            <a:endParaRPr lang="nl-BE" sz="5400" dirty="0">
              <a:solidFill>
                <a:schemeClr val="bg2"/>
              </a:solidFill>
              <a:latin typeface="Barlow Condensed" panose="00000506000000000000" pitchFamily="2" charset="0"/>
            </a:endParaRPr>
          </a:p>
        </p:txBody>
      </p:sp>
      <p:pic>
        <p:nvPicPr>
          <p:cNvPr id="4" name="Afbeelding 3"/>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839154" y="1175181"/>
            <a:ext cx="2285342" cy="2285342"/>
          </a:xfrm>
          <a:prstGeom prst="rect">
            <a:avLst/>
          </a:prstGeom>
        </p:spPr>
      </p:pic>
      <p:pic>
        <p:nvPicPr>
          <p:cNvPr id="25" name="Afbeelding 24"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072205" y="1427195"/>
            <a:ext cx="1651641" cy="1620642"/>
          </a:xfrm>
          <a:prstGeom prst="rect">
            <a:avLst/>
          </a:prstGeom>
          <a:noFill/>
          <a:ln>
            <a:noFill/>
          </a:ln>
        </p:spPr>
      </p:pic>
      <p:pic>
        <p:nvPicPr>
          <p:cNvPr id="26" name="Afbeelding 25"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488330" y="3898651"/>
            <a:ext cx="1651641" cy="1620642"/>
          </a:xfrm>
          <a:prstGeom prst="rect">
            <a:avLst/>
          </a:prstGeom>
          <a:noFill/>
          <a:ln>
            <a:noFill/>
          </a:ln>
        </p:spPr>
      </p:pic>
      <p:pic>
        <p:nvPicPr>
          <p:cNvPr id="28" name="Afbeelding 27"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619797" y="3908825"/>
            <a:ext cx="1651641" cy="1620642"/>
          </a:xfrm>
          <a:prstGeom prst="rect">
            <a:avLst/>
          </a:prstGeom>
          <a:noFill/>
          <a:ln>
            <a:noFill/>
          </a:ln>
        </p:spPr>
      </p:pic>
      <p:pic>
        <p:nvPicPr>
          <p:cNvPr id="30" name="Afbeelding 29"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0212590" y="1412482"/>
            <a:ext cx="1651641" cy="1620642"/>
          </a:xfrm>
          <a:prstGeom prst="rect">
            <a:avLst/>
          </a:prstGeom>
          <a:noFill/>
          <a:ln>
            <a:noFill/>
          </a:ln>
        </p:spPr>
      </p:pic>
      <p:cxnSp>
        <p:nvCxnSpPr>
          <p:cNvPr id="11" name="Rechte verbindingslijn met pijl 10"/>
          <p:cNvCxnSpPr/>
          <p:nvPr/>
        </p:nvCxnSpPr>
        <p:spPr>
          <a:xfrm>
            <a:off x="3851910" y="2317852"/>
            <a:ext cx="1863090" cy="0"/>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Rechte verbindingslijn met pijl 31"/>
          <p:cNvCxnSpPr/>
          <p:nvPr/>
        </p:nvCxnSpPr>
        <p:spPr>
          <a:xfrm flipV="1">
            <a:off x="5139971" y="3121020"/>
            <a:ext cx="780769" cy="77763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Rechte verbindingslijn met pijl 33"/>
          <p:cNvCxnSpPr/>
          <p:nvPr/>
        </p:nvCxnSpPr>
        <p:spPr>
          <a:xfrm flipH="1" flipV="1">
            <a:off x="7824091" y="3127801"/>
            <a:ext cx="896301" cy="883504"/>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Rechte verbindingslijn met pijl 35"/>
          <p:cNvCxnSpPr/>
          <p:nvPr/>
        </p:nvCxnSpPr>
        <p:spPr>
          <a:xfrm flipH="1">
            <a:off x="8286750" y="2315414"/>
            <a:ext cx="1769416" cy="0"/>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5535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80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13</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bulkupdating</a:t>
            </a:r>
            <a:endParaRPr lang="nl-BE" sz="5400" dirty="0">
              <a:solidFill>
                <a:schemeClr val="bg2"/>
              </a:solidFill>
              <a:latin typeface="Barlow Condensed" panose="00000506000000000000" pitchFamily="2" charset="0"/>
            </a:endParaRPr>
          </a:p>
        </p:txBody>
      </p:sp>
      <p:pic>
        <p:nvPicPr>
          <p:cNvPr id="16" name="Afbeelding 1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371024" y="2832365"/>
            <a:ext cx="2285342" cy="2285342"/>
          </a:xfrm>
          <a:prstGeom prst="rect">
            <a:avLst/>
          </a:prstGeom>
        </p:spPr>
      </p:pic>
      <p:pic>
        <p:nvPicPr>
          <p:cNvPr id="17" name="Afbeelding 16"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5604075" y="3084379"/>
            <a:ext cx="1651641" cy="1620642"/>
          </a:xfrm>
          <a:prstGeom prst="rect">
            <a:avLst/>
          </a:prstGeom>
          <a:noFill/>
          <a:ln>
            <a:noFill/>
          </a:ln>
        </p:spPr>
      </p:pic>
      <p:cxnSp>
        <p:nvCxnSpPr>
          <p:cNvPr id="18" name="Rechte verbindingslijn met pijl 17"/>
          <p:cNvCxnSpPr/>
          <p:nvPr/>
        </p:nvCxnSpPr>
        <p:spPr>
          <a:xfrm>
            <a:off x="4012705" y="2466276"/>
            <a:ext cx="1427975" cy="890084"/>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pic>
        <p:nvPicPr>
          <p:cNvPr id="2050" name="Picture 2" descr="Barcode scanner - Free commerce and shopping icons"/>
          <p:cNvPicPr>
            <a:picLocks noChangeAspect="1" noChangeArrowheads="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57071" y="1533797"/>
            <a:ext cx="1183332" cy="11833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tation - Free weather icons"/>
          <p:cNvPicPr>
            <a:picLocks noChangeAspect="1" noChangeArrowheads="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91742" y="3356360"/>
            <a:ext cx="1348661" cy="134866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ensor - Free technology icons"/>
          <p:cNvPicPr>
            <a:picLocks noChangeAspect="1" noChangeArrowheads="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19439" y="5001615"/>
            <a:ext cx="1693266" cy="1693266"/>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Rechte verbindingslijn met pijl 22"/>
          <p:cNvCxnSpPr/>
          <p:nvPr/>
        </p:nvCxnSpPr>
        <p:spPr>
          <a:xfrm>
            <a:off x="3840403" y="3979843"/>
            <a:ext cx="1600277" cy="3225"/>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echte verbindingslijn met pijl 26"/>
          <p:cNvCxnSpPr/>
          <p:nvPr/>
        </p:nvCxnSpPr>
        <p:spPr>
          <a:xfrm flipV="1">
            <a:off x="3926553" y="4538352"/>
            <a:ext cx="1514127" cy="933924"/>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Rechte verbindingslijn met pijl 28"/>
          <p:cNvCxnSpPr/>
          <p:nvPr/>
        </p:nvCxnSpPr>
        <p:spPr>
          <a:xfrm>
            <a:off x="7393775" y="3968881"/>
            <a:ext cx="1839189" cy="3225"/>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51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xit" presetSubtype="0" fill="hold" nodeType="afterEffect">
                                  <p:stCondLst>
                                    <p:cond delay="0"/>
                                  </p:stCondLst>
                                  <p:childTnLst>
                                    <p:animEffect transition="out" filter="fade">
                                      <p:cBhvr>
                                        <p:cTn id="10" dur="500"/>
                                        <p:tgtEl>
                                          <p:spTgt spid="18"/>
                                        </p:tgtEl>
                                      </p:cBhvr>
                                    </p:animEffect>
                                    <p:set>
                                      <p:cBhvr>
                                        <p:cTn id="11" dur="1" fill="hold">
                                          <p:stCondLst>
                                            <p:cond delay="499"/>
                                          </p:stCondLst>
                                        </p:cTn>
                                        <p:tgtEl>
                                          <p:spTgt spid="18"/>
                                        </p:tgtEl>
                                        <p:attrNameLst>
                                          <p:attrName>style.visibility</p:attrName>
                                        </p:attrNameLst>
                                      </p:cBhvr>
                                      <p:to>
                                        <p:strVal val="hidden"/>
                                      </p:to>
                                    </p:se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xit" presetSubtype="0" fill="hold" nodeType="afterEffect">
                                  <p:stCondLst>
                                    <p:cond delay="0"/>
                                  </p:stCondLst>
                                  <p:childTnLst>
                                    <p:animEffect transition="out" filter="fade">
                                      <p:cBhvr>
                                        <p:cTn id="18" dur="500"/>
                                        <p:tgtEl>
                                          <p:spTgt spid="23"/>
                                        </p:tgtEl>
                                      </p:cBhvr>
                                    </p:animEffect>
                                    <p:set>
                                      <p:cBhvr>
                                        <p:cTn id="19" dur="1" fill="hold">
                                          <p:stCondLst>
                                            <p:cond delay="499"/>
                                          </p:stCondLst>
                                        </p:cTn>
                                        <p:tgtEl>
                                          <p:spTgt spid="23"/>
                                        </p:tgtEl>
                                        <p:attrNameLst>
                                          <p:attrName>style.visibility</p:attrName>
                                        </p:attrNameLst>
                                      </p:cBhvr>
                                      <p:to>
                                        <p:strVal val="hidden"/>
                                      </p:to>
                                    </p:se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xit" presetSubtype="0" fill="hold" nodeType="afterEffect">
                                  <p:stCondLst>
                                    <p:cond delay="0"/>
                                  </p:stCondLst>
                                  <p:childTnLst>
                                    <p:animEffect transition="out" filter="fade">
                                      <p:cBhvr>
                                        <p:cTn id="26" dur="500"/>
                                        <p:tgtEl>
                                          <p:spTgt spid="27"/>
                                        </p:tgtEl>
                                      </p:cBhvr>
                                    </p:animEffect>
                                    <p:set>
                                      <p:cBhvr>
                                        <p:cTn id="27" dur="1" fill="hold">
                                          <p:stCondLst>
                                            <p:cond delay="499"/>
                                          </p:stCondLst>
                                        </p:cTn>
                                        <p:tgtEl>
                                          <p:spTgt spid="27"/>
                                        </p:tgtEl>
                                        <p:attrNameLst>
                                          <p:attrName>style.visibility</p:attrName>
                                        </p:attrNameLst>
                                      </p:cBhvr>
                                      <p:to>
                                        <p:strVal val="hidden"/>
                                      </p:to>
                                    </p:se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3500"/>
                            </p:stCondLst>
                            <p:childTnLst>
                              <p:par>
                                <p:cTn id="33" presetID="10" presetClass="exit" presetSubtype="0" fill="hold" nodeType="afterEffect">
                                  <p:stCondLst>
                                    <p:cond delay="0"/>
                                  </p:stCondLst>
                                  <p:childTnLst>
                                    <p:animEffect transition="out" filter="fade">
                                      <p:cBhvr>
                                        <p:cTn id="34" dur="500"/>
                                        <p:tgtEl>
                                          <p:spTgt spid="18"/>
                                        </p:tgtEl>
                                      </p:cBhvr>
                                    </p:animEffect>
                                    <p:set>
                                      <p:cBhvr>
                                        <p:cTn id="35" dur="1" fill="hold">
                                          <p:stCondLst>
                                            <p:cond delay="499"/>
                                          </p:stCondLst>
                                        </p:cTn>
                                        <p:tgtEl>
                                          <p:spTgt spid="18"/>
                                        </p:tgtEl>
                                        <p:attrNameLst>
                                          <p:attrName>style.visibility</p:attrName>
                                        </p:attrNameLst>
                                      </p:cBhvr>
                                      <p:to>
                                        <p:strVal val="hidden"/>
                                      </p:to>
                                    </p:se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10" presetClass="exit" presetSubtype="0" fill="hold" nodeType="afterEffect">
                                  <p:stCondLst>
                                    <p:cond delay="0"/>
                                  </p:stCondLst>
                                  <p:childTnLst>
                                    <p:animEffect transition="out" filter="fade">
                                      <p:cBhvr>
                                        <p:cTn id="42" dur="500"/>
                                        <p:tgtEl>
                                          <p:spTgt spid="23"/>
                                        </p:tgtEl>
                                      </p:cBhvr>
                                    </p:animEffect>
                                    <p:set>
                                      <p:cBhvr>
                                        <p:cTn id="43" dur="1" fill="hold">
                                          <p:stCondLst>
                                            <p:cond delay="499"/>
                                          </p:stCondLst>
                                        </p:cTn>
                                        <p:tgtEl>
                                          <p:spTgt spid="23"/>
                                        </p:tgtEl>
                                        <p:attrNameLst>
                                          <p:attrName>style.visibility</p:attrName>
                                        </p:attrNameLst>
                                      </p:cBhvr>
                                      <p:to>
                                        <p:strVal val="hidden"/>
                                      </p:to>
                                    </p:se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5500"/>
                            </p:stCondLst>
                            <p:childTnLst>
                              <p:par>
                                <p:cTn id="49" presetID="10" presetClass="exit" presetSubtype="0" fill="hold" nodeType="afterEffect">
                                  <p:stCondLst>
                                    <p:cond delay="0"/>
                                  </p:stCondLst>
                                  <p:childTnLst>
                                    <p:animEffect transition="out" filter="fade">
                                      <p:cBhvr>
                                        <p:cTn id="50" dur="500"/>
                                        <p:tgtEl>
                                          <p:spTgt spid="27"/>
                                        </p:tgtEl>
                                      </p:cBhvr>
                                    </p:animEffect>
                                    <p:set>
                                      <p:cBhvr>
                                        <p:cTn id="51" dur="1" fill="hold">
                                          <p:stCondLst>
                                            <p:cond delay="499"/>
                                          </p:stCondLst>
                                        </p:cTn>
                                        <p:tgtEl>
                                          <p:spTgt spid="27"/>
                                        </p:tgtEl>
                                        <p:attrNameLst>
                                          <p:attrName>style.visibility</p:attrName>
                                        </p:attrNameLst>
                                      </p:cBhvr>
                                      <p:to>
                                        <p:strVal val="hidden"/>
                                      </p:to>
                                    </p:se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6500"/>
                            </p:stCondLst>
                            <p:childTnLst>
                              <p:par>
                                <p:cTn id="57" presetID="10" presetClass="exit" presetSubtype="0" fill="hold" nodeType="afterEffect">
                                  <p:stCondLst>
                                    <p:cond delay="0"/>
                                  </p:stCondLst>
                                  <p:childTnLst>
                                    <p:animEffect transition="out" filter="fade">
                                      <p:cBhvr>
                                        <p:cTn id="58" dur="500"/>
                                        <p:tgtEl>
                                          <p:spTgt spid="18"/>
                                        </p:tgtEl>
                                      </p:cBhvr>
                                    </p:animEffect>
                                    <p:set>
                                      <p:cBhvr>
                                        <p:cTn id="59" dur="1" fill="hold">
                                          <p:stCondLst>
                                            <p:cond delay="499"/>
                                          </p:stCondLst>
                                        </p:cTn>
                                        <p:tgtEl>
                                          <p:spTgt spid="18"/>
                                        </p:tgtEl>
                                        <p:attrNameLst>
                                          <p:attrName>style.visibility</p:attrName>
                                        </p:attrNameLst>
                                      </p:cBhvr>
                                      <p:to>
                                        <p:strVal val="hidden"/>
                                      </p:to>
                                    </p:se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7500"/>
                            </p:stCondLst>
                            <p:childTnLst>
                              <p:par>
                                <p:cTn id="65" presetID="10" presetClass="exit" presetSubtype="0" fill="hold" nodeType="afterEffect">
                                  <p:stCondLst>
                                    <p:cond delay="0"/>
                                  </p:stCondLst>
                                  <p:childTnLst>
                                    <p:animEffect transition="out" filter="fade">
                                      <p:cBhvr>
                                        <p:cTn id="66" dur="500"/>
                                        <p:tgtEl>
                                          <p:spTgt spid="23"/>
                                        </p:tgtEl>
                                      </p:cBhvr>
                                    </p:animEffect>
                                    <p:set>
                                      <p:cBhvr>
                                        <p:cTn id="67" dur="1" fill="hold">
                                          <p:stCondLst>
                                            <p:cond delay="499"/>
                                          </p:stCondLst>
                                        </p:cTn>
                                        <p:tgtEl>
                                          <p:spTgt spid="23"/>
                                        </p:tgtEl>
                                        <p:attrNameLst>
                                          <p:attrName>style.visibility</p:attrName>
                                        </p:attrNameLst>
                                      </p:cBhvr>
                                      <p:to>
                                        <p:strVal val="hidden"/>
                                      </p:to>
                                    </p:se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childTnLst>
                          </p:cTn>
                        </p:par>
                        <p:par>
                          <p:cTn id="72" fill="hold">
                            <p:stCondLst>
                              <p:cond delay="8500"/>
                            </p:stCondLst>
                            <p:childTnLst>
                              <p:par>
                                <p:cTn id="73" presetID="10" presetClass="exit" presetSubtype="0" fill="hold" nodeType="afterEffect">
                                  <p:stCondLst>
                                    <p:cond delay="0"/>
                                  </p:stCondLst>
                                  <p:childTnLst>
                                    <p:animEffect transition="out" filter="fade">
                                      <p:cBhvr>
                                        <p:cTn id="74" dur="500"/>
                                        <p:tgtEl>
                                          <p:spTgt spid="27"/>
                                        </p:tgtEl>
                                      </p:cBhvr>
                                    </p:animEffect>
                                    <p:set>
                                      <p:cBhvr>
                                        <p:cTn id="75" dur="1" fill="hold">
                                          <p:stCondLst>
                                            <p:cond delay="499"/>
                                          </p:stCondLst>
                                        </p:cTn>
                                        <p:tgtEl>
                                          <p:spTgt spid="27"/>
                                        </p:tgtEl>
                                        <p:attrNameLst>
                                          <p:attrName>style.visibility</p:attrName>
                                        </p:attrNameLst>
                                      </p:cBhvr>
                                      <p:to>
                                        <p:strVal val="hidden"/>
                                      </p:to>
                                    </p:se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4"/>
          </p:nvPr>
        </p:nvSpPr>
        <p:spPr/>
        <p:txBody>
          <a:bodyPr/>
          <a:lstStyle/>
          <a:p>
            <a:fld id="{488C8672-CA28-4FB0-BA1B-D11D790EBBC7}" type="slidenum">
              <a:rPr lang="nl-BE" smtClean="0"/>
              <a:pPr/>
              <a:t>14</a:t>
            </a:fld>
            <a:endParaRPr lang="nl-BE" dirty="0"/>
          </a:p>
        </p:txBody>
      </p:sp>
      <p:sp>
        <p:nvSpPr>
          <p:cNvPr id="3" name="Rechthoek 2"/>
          <p:cNvSpPr/>
          <p:nvPr/>
        </p:nvSpPr>
        <p:spPr>
          <a:xfrm>
            <a:off x="2019300" y="161924"/>
            <a:ext cx="10039350" cy="1323976"/>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smtClean="0">
                <a:latin typeface="Barlow Condensed Medium" panose="00000606000000000000" pitchFamily="2" charset="0"/>
              </a:rPr>
              <a:t>Sleutelboek Computernetwerken 3.0</a:t>
            </a:r>
            <a:endParaRPr lang="nl-BE" sz="6000" dirty="0">
              <a:latin typeface="Barlow Condensed Medium" panose="00000606000000000000" pitchFamily="2" charset="0"/>
            </a:endParaRPr>
          </a:p>
        </p:txBody>
      </p:sp>
      <p:sp>
        <p:nvSpPr>
          <p:cNvPr id="4" name="Rechthoek 3"/>
          <p:cNvSpPr/>
          <p:nvPr/>
        </p:nvSpPr>
        <p:spPr>
          <a:xfrm>
            <a:off x="2019300" y="1704974"/>
            <a:ext cx="6248400" cy="3619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2400" dirty="0" smtClean="0">
                <a:latin typeface="Barlow Condensed Medium" panose="00000606000000000000" pitchFamily="2" charset="0"/>
              </a:rPr>
              <a:t>Dit is een begeleidende presentatie bij het hoofdstuk 4.1 van het Sleutelboek Computernetwerken 3.0.  Deze presentatie mag vrij worden gebruikt, aangepast en verspreid. Deze dia bevat de bronvermelding en moet ten allen tijde deel blijven uitmaken van de presentatie.</a:t>
            </a:r>
          </a:p>
          <a:p>
            <a:endParaRPr lang="nl-BE" sz="2400" dirty="0" smtClean="0">
              <a:latin typeface="Barlow Condensed Medium" panose="00000606000000000000" pitchFamily="2" charset="0"/>
            </a:endParaRPr>
          </a:p>
          <a:p>
            <a:r>
              <a:rPr lang="nl-BE" sz="2400" dirty="0" smtClean="0">
                <a:latin typeface="Barlow Condensed Medium" panose="00000606000000000000" pitchFamily="2" charset="0"/>
              </a:rPr>
              <a:t>Meer informatie over de Sleutelboeken is beschikbaar op www.sleutelboek.eu</a:t>
            </a:r>
            <a:endParaRPr lang="nl-BE" sz="2400" dirty="0">
              <a:latin typeface="Barlow Condensed Medium" panose="00000606000000000000" pitchFamily="2" charset="0"/>
            </a:endParaRPr>
          </a:p>
        </p:txBody>
      </p:sp>
      <p:sp>
        <p:nvSpPr>
          <p:cNvPr id="5" name="Rechthoek 4">
            <a:hlinkClick r:id="" action="ppaction://hlinkshowjump?jump=endshow"/>
          </p:cNvPr>
          <p:cNvSpPr/>
          <p:nvPr/>
        </p:nvSpPr>
        <p:spPr>
          <a:xfrm>
            <a:off x="2019300" y="5543549"/>
            <a:ext cx="6248400" cy="1190273"/>
          </a:xfrm>
          <a:prstGeom prst="rect">
            <a:avLst/>
          </a:prstGeom>
          <a:solidFill>
            <a:srgbClr val="1B2F4D"/>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Klik hier om de presentatie af te sluiten</a:t>
            </a:r>
            <a:endParaRPr lang="nl-BE" sz="2400" dirty="0">
              <a:latin typeface="Barlow Condensed Medium" panose="00000606000000000000" pitchFamily="2" charset="0"/>
            </a:endParaRPr>
          </a:p>
        </p:txBody>
      </p:sp>
      <p:sp>
        <p:nvSpPr>
          <p:cNvPr id="6" name="Tekstvak 5"/>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pic>
        <p:nvPicPr>
          <p:cNvPr id="7" name="Afbeelding 6"/>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43925" y="1710973"/>
            <a:ext cx="3514725" cy="4979194"/>
          </a:xfrm>
          <a:prstGeom prst="rect">
            <a:avLst/>
          </a:prstGeom>
        </p:spPr>
      </p:pic>
    </p:spTree>
    <p:extLst>
      <p:ext uri="{BB962C8B-B14F-4D97-AF65-F5344CB8AC3E}">
        <p14:creationId xmlns:p14="http://schemas.microsoft.com/office/powerpoint/2010/main" val="166564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7" name="Rechthoek 6"/>
          <p:cNvSpPr/>
          <p:nvPr/>
        </p:nvSpPr>
        <p:spPr>
          <a:xfrm>
            <a:off x="3807371" y="1628800"/>
            <a:ext cx="1800200" cy="1780106"/>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200" dirty="0" smtClean="0">
                <a:latin typeface="Barlow Condensed" panose="00000506000000000000" pitchFamily="2" charset="0"/>
              </a:rPr>
              <a:t>server</a:t>
            </a:r>
            <a:endParaRPr lang="nl-BE" sz="3200" dirty="0">
              <a:latin typeface="Barlow Condensed" panose="00000506000000000000" pitchFamily="2" charset="0"/>
            </a:endParaRPr>
          </a:p>
        </p:txBody>
      </p:sp>
      <p:sp>
        <p:nvSpPr>
          <p:cNvPr id="8" name="Rechthoek 7"/>
          <p:cNvSpPr/>
          <p:nvPr/>
        </p:nvSpPr>
        <p:spPr>
          <a:xfrm>
            <a:off x="8055843" y="1628800"/>
            <a:ext cx="1800200" cy="1780106"/>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200" dirty="0" err="1" smtClean="0">
                <a:latin typeface="Barlow Condensed" panose="00000506000000000000" pitchFamily="2" charset="0"/>
              </a:rPr>
              <a:t>client</a:t>
            </a:r>
            <a:endParaRPr lang="nl-BE" sz="3200" dirty="0">
              <a:latin typeface="Barlow Condensed" panose="00000506000000000000" pitchFamily="2" charset="0"/>
            </a:endParaRPr>
          </a:p>
        </p:txBody>
      </p:sp>
      <p:sp>
        <p:nvSpPr>
          <p:cNvPr id="9" name="PIJL-RECHTS 3"/>
          <p:cNvSpPr/>
          <p:nvPr/>
        </p:nvSpPr>
        <p:spPr>
          <a:xfrm>
            <a:off x="5909099" y="1877068"/>
            <a:ext cx="1944216" cy="1283569"/>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nl-BE" sz="3200" dirty="0" smtClean="0">
                <a:solidFill>
                  <a:schemeClr val="accent1"/>
                </a:solidFill>
                <a:latin typeface="Barlow Condensed" panose="00000506000000000000" pitchFamily="2" charset="0"/>
              </a:rPr>
              <a:t>dienst</a:t>
            </a:r>
            <a:endParaRPr lang="nl-BE" sz="3200" dirty="0">
              <a:solidFill>
                <a:schemeClr val="accent1"/>
              </a:solidFill>
              <a:latin typeface="Barlow Condensed" panose="00000506000000000000" pitchFamily="2" charset="0"/>
            </a:endParaRPr>
          </a:p>
        </p:txBody>
      </p:sp>
      <p:sp>
        <p:nvSpPr>
          <p:cNvPr id="11" name="Rechthoek 10"/>
          <p:cNvSpPr/>
          <p:nvPr/>
        </p:nvSpPr>
        <p:spPr>
          <a:xfrm>
            <a:off x="3189015" y="4073437"/>
            <a:ext cx="7384384" cy="696563"/>
          </a:xfrm>
          <a:prstGeom prst="rect">
            <a:avLst/>
          </a:prstGeom>
          <a:solidFill>
            <a:srgbClr val="1B2F4D">
              <a:alpha val="80000"/>
            </a:srgbClr>
          </a:solid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nl-BE" sz="3200" dirty="0" smtClean="0">
                <a:solidFill>
                  <a:schemeClr val="bg2"/>
                </a:solidFill>
                <a:latin typeface="Barlow Condensed" panose="00000506000000000000" pitchFamily="2" charset="0"/>
              </a:rPr>
              <a:t>gedistribueerd proces</a:t>
            </a:r>
            <a:endParaRPr lang="nl-BE" sz="3200" dirty="0">
              <a:solidFill>
                <a:schemeClr val="bg2"/>
              </a:solidFill>
              <a:latin typeface="Barlow Condensed" panose="00000506000000000000" pitchFamily="2" charset="0"/>
            </a:endParaRPr>
          </a:p>
        </p:txBody>
      </p:sp>
      <p:sp>
        <p:nvSpPr>
          <p:cNvPr id="12" name="Rechthoek 11"/>
          <p:cNvSpPr/>
          <p:nvPr/>
        </p:nvSpPr>
        <p:spPr>
          <a:xfrm>
            <a:off x="3189015" y="5720625"/>
            <a:ext cx="7384384" cy="696563"/>
          </a:xfrm>
          <a:prstGeom prst="rect">
            <a:avLst/>
          </a:prstGeom>
          <a:solidFill>
            <a:srgbClr val="1B2F4D">
              <a:alpha val="80000"/>
            </a:srgbClr>
          </a:solid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nl-BE" sz="3200" dirty="0" smtClean="0">
                <a:solidFill>
                  <a:schemeClr val="bg2"/>
                </a:solidFill>
                <a:latin typeface="Barlow Condensed" panose="00000506000000000000" pitchFamily="2" charset="0"/>
              </a:rPr>
              <a:t>gecentraliseerd proces</a:t>
            </a:r>
            <a:endParaRPr lang="nl-BE" sz="3200" dirty="0">
              <a:solidFill>
                <a:schemeClr val="bg2"/>
              </a:solidFill>
              <a:latin typeface="Barlow Condensed" panose="00000506000000000000" pitchFamily="2" charset="0"/>
            </a:endParaRPr>
          </a:p>
        </p:txBody>
      </p:sp>
      <p:sp>
        <p:nvSpPr>
          <p:cNvPr id="13" name="PIJL-OMHOOG en -OMLAAG 5"/>
          <p:cNvSpPr/>
          <p:nvPr/>
        </p:nvSpPr>
        <p:spPr>
          <a:xfrm>
            <a:off x="6611177" y="4835705"/>
            <a:ext cx="540060" cy="853812"/>
          </a:xfrm>
          <a:prstGeom prst="up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BE">
              <a:latin typeface="Trebuchet MS" panose="020B0603020202020204" pitchFamily="34" charset="0"/>
            </a:endParaRPr>
          </a:p>
        </p:txBody>
      </p:sp>
    </p:spTree>
    <p:extLst>
      <p:ext uri="{BB962C8B-B14F-4D97-AF65-F5344CB8AC3E}">
        <p14:creationId xmlns:p14="http://schemas.microsoft.com/office/powerpoint/2010/main" val="234716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8" grpId="0" animBg="1"/>
      <p:bldP spid="9"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hoek 14"/>
          <p:cNvSpPr/>
          <p:nvPr/>
        </p:nvSpPr>
        <p:spPr>
          <a:xfrm>
            <a:off x="7896815" y="3429000"/>
            <a:ext cx="3919309" cy="2920876"/>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5400" dirty="0" smtClean="0">
                <a:latin typeface="Barlow Condensed" panose="00000506000000000000" pitchFamily="2" charset="0"/>
              </a:rPr>
              <a:t>non-</a:t>
            </a:r>
            <a:r>
              <a:rPr lang="nl-BE" sz="5400" dirty="0" err="1" smtClean="0">
                <a:latin typeface="Barlow Condensed" panose="00000506000000000000" pitchFamily="2" charset="0"/>
              </a:rPr>
              <a:t>dedicated</a:t>
            </a:r>
            <a:r>
              <a:rPr lang="nl-BE" sz="5400" dirty="0" smtClean="0">
                <a:latin typeface="Barlow Condensed" panose="00000506000000000000" pitchFamily="2" charset="0"/>
              </a:rPr>
              <a:t/>
            </a:r>
            <a:br>
              <a:rPr lang="nl-BE" sz="5400" dirty="0" smtClean="0">
                <a:latin typeface="Barlow Condensed" panose="00000506000000000000" pitchFamily="2" charset="0"/>
              </a:rPr>
            </a:br>
            <a:r>
              <a:rPr lang="nl-BE" sz="5400" dirty="0" smtClean="0">
                <a:latin typeface="Barlow Condensed" panose="00000506000000000000" pitchFamily="2" charset="0"/>
              </a:rPr>
              <a:t>server</a:t>
            </a:r>
            <a:endParaRPr lang="nl-BE" sz="5400" dirty="0">
              <a:latin typeface="Barlow Condensed" panose="00000506000000000000" pitchFamily="2" charset="0"/>
            </a:endParaRPr>
          </a:p>
        </p:txBody>
      </p:sp>
      <p:sp>
        <p:nvSpPr>
          <p:cNvPr id="14" name="Rechthoek 13"/>
          <p:cNvSpPr/>
          <p:nvPr/>
        </p:nvSpPr>
        <p:spPr>
          <a:xfrm>
            <a:off x="2338025" y="3429000"/>
            <a:ext cx="3919309" cy="2920876"/>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5400" dirty="0" err="1">
                <a:latin typeface="Barlow Condensed" panose="00000506000000000000" pitchFamily="2" charset="0"/>
              </a:rPr>
              <a:t>d</a:t>
            </a:r>
            <a:r>
              <a:rPr lang="nl-BE" sz="5400" dirty="0" err="1" smtClean="0">
                <a:latin typeface="Barlow Condensed" panose="00000506000000000000" pitchFamily="2" charset="0"/>
              </a:rPr>
              <a:t>edicated</a:t>
            </a:r>
            <a:r>
              <a:rPr lang="nl-BE" sz="5400" dirty="0" smtClean="0">
                <a:latin typeface="Barlow Condensed" panose="00000506000000000000" pitchFamily="2" charset="0"/>
              </a:rPr>
              <a:t/>
            </a:r>
            <a:br>
              <a:rPr lang="nl-BE" sz="5400" dirty="0" smtClean="0">
                <a:latin typeface="Barlow Condensed" panose="00000506000000000000" pitchFamily="2" charset="0"/>
              </a:rPr>
            </a:br>
            <a:r>
              <a:rPr lang="nl-BE" sz="5400" dirty="0" smtClean="0">
                <a:latin typeface="Barlow Condensed" panose="00000506000000000000" pitchFamily="2" charset="0"/>
              </a:rPr>
              <a:t>server</a:t>
            </a:r>
            <a:endParaRPr lang="nl-BE" sz="5400" dirty="0">
              <a:latin typeface="Barlow Condensed" panose="00000506000000000000" pitchFamily="2" charset="0"/>
            </a:endParaRPr>
          </a:p>
        </p:txBody>
      </p:sp>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3</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6812" y="-185737"/>
            <a:ext cx="4876800" cy="4876800"/>
          </a:xfrm>
          <a:prstGeom prst="rect">
            <a:avLst/>
          </a:prstGeom>
        </p:spPr>
      </p:pic>
    </p:spTree>
    <p:extLst>
      <p:ext uri="{BB962C8B-B14F-4D97-AF65-F5344CB8AC3E}">
        <p14:creationId xmlns:p14="http://schemas.microsoft.com/office/powerpoint/2010/main" val="198368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descr="iCloud Logo, symbol, meaning, history, PNG, brand"/>
          <p:cNvPicPr>
            <a:picLocks noChangeAspect="1" noChangeArrowheads="1"/>
          </p:cNvPicPr>
          <p:nvPr/>
        </p:nvPicPr>
        <p:blipFill>
          <a:blip r:embed="rId3"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1400659" y="1422341"/>
            <a:ext cx="5584923" cy="3630095"/>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4</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7" name="Rechthoek 6"/>
          <p:cNvSpPr/>
          <p:nvPr/>
        </p:nvSpPr>
        <p:spPr>
          <a:xfrm>
            <a:off x="3293021" y="2989120"/>
            <a:ext cx="1800200" cy="1780106"/>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200" dirty="0" smtClean="0">
                <a:latin typeface="Barlow Condensed" panose="00000506000000000000" pitchFamily="2" charset="0"/>
              </a:rPr>
              <a:t>server</a:t>
            </a:r>
            <a:endParaRPr lang="nl-BE" sz="3200" dirty="0">
              <a:latin typeface="Barlow Condensed" panose="00000506000000000000" pitchFamily="2" charset="0"/>
            </a:endParaRPr>
          </a:p>
        </p:txBody>
      </p:sp>
      <p:sp>
        <p:nvSpPr>
          <p:cNvPr id="8" name="Rechthoek 7"/>
          <p:cNvSpPr/>
          <p:nvPr/>
        </p:nvSpPr>
        <p:spPr>
          <a:xfrm>
            <a:off x="8467323" y="3049037"/>
            <a:ext cx="1800200" cy="1780106"/>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200" dirty="0" err="1" smtClean="0">
                <a:latin typeface="Barlow Condensed" panose="00000506000000000000" pitchFamily="2" charset="0"/>
              </a:rPr>
              <a:t>client</a:t>
            </a:r>
            <a:endParaRPr lang="nl-BE" sz="3200" dirty="0">
              <a:latin typeface="Barlow Condensed" panose="00000506000000000000" pitchFamily="2" charset="0"/>
            </a:endParaRPr>
          </a:p>
        </p:txBody>
      </p:sp>
      <p:sp>
        <p:nvSpPr>
          <p:cNvPr id="9" name="PIJL-RECHTS 3"/>
          <p:cNvSpPr/>
          <p:nvPr/>
        </p:nvSpPr>
        <p:spPr>
          <a:xfrm>
            <a:off x="5863379" y="3237389"/>
            <a:ext cx="1944216" cy="1283569"/>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nl-BE" sz="3200" dirty="0" smtClean="0">
                <a:solidFill>
                  <a:schemeClr val="accent1"/>
                </a:solidFill>
                <a:latin typeface="Barlow Condensed" panose="00000506000000000000" pitchFamily="2" charset="0"/>
              </a:rPr>
              <a:t>dienst</a:t>
            </a:r>
            <a:endParaRPr lang="nl-BE" sz="3200" dirty="0">
              <a:solidFill>
                <a:schemeClr val="accent1"/>
              </a:solidFill>
              <a:latin typeface="Barlow Condensed" panose="00000506000000000000" pitchFamily="2" charset="0"/>
            </a:endParaRPr>
          </a:p>
        </p:txBody>
      </p:sp>
      <p:sp>
        <p:nvSpPr>
          <p:cNvPr id="2" name="Tekstvak 1"/>
          <p:cNvSpPr txBox="1"/>
          <p:nvPr/>
        </p:nvSpPr>
        <p:spPr>
          <a:xfrm>
            <a:off x="2972981" y="2065790"/>
            <a:ext cx="3233509" cy="923330"/>
          </a:xfrm>
          <a:prstGeom prst="rect">
            <a:avLst/>
          </a:prstGeom>
          <a:noFill/>
        </p:spPr>
        <p:txBody>
          <a:bodyPr wrap="square" rtlCol="0">
            <a:spAutoFit/>
          </a:bodyPr>
          <a:lstStyle/>
          <a:p>
            <a:r>
              <a:rPr lang="nl-BE" sz="5400" dirty="0" err="1" smtClean="0">
                <a:solidFill>
                  <a:schemeClr val="bg2"/>
                </a:solidFill>
                <a:latin typeface="Barlow Condensed" panose="00000506000000000000" pitchFamily="2" charset="0"/>
              </a:rPr>
              <a:t>back-end</a:t>
            </a:r>
            <a:endParaRPr lang="nl-BE" sz="5400" dirty="0">
              <a:solidFill>
                <a:schemeClr val="bg2"/>
              </a:solidFill>
              <a:latin typeface="Barlow Condensed" panose="00000506000000000000" pitchFamily="2" charset="0"/>
            </a:endParaRPr>
          </a:p>
        </p:txBody>
      </p:sp>
      <p:sp>
        <p:nvSpPr>
          <p:cNvPr id="14" name="Tekstvak 13"/>
          <p:cNvSpPr txBox="1"/>
          <p:nvPr/>
        </p:nvSpPr>
        <p:spPr>
          <a:xfrm>
            <a:off x="8188871" y="2120167"/>
            <a:ext cx="3233509" cy="923330"/>
          </a:xfrm>
          <a:prstGeom prst="rect">
            <a:avLst/>
          </a:prstGeom>
          <a:noFill/>
        </p:spPr>
        <p:txBody>
          <a:bodyPr wrap="square" rtlCol="0">
            <a:spAutoFit/>
          </a:bodyPr>
          <a:lstStyle/>
          <a:p>
            <a:r>
              <a:rPr lang="nl-BE" sz="5400" dirty="0" smtClean="0">
                <a:solidFill>
                  <a:schemeClr val="bg2"/>
                </a:solidFill>
                <a:latin typeface="Barlow Condensed" panose="00000506000000000000" pitchFamily="2" charset="0"/>
              </a:rPr>
              <a:t>front-end</a:t>
            </a:r>
            <a:endParaRPr lang="nl-BE" sz="5400" dirty="0">
              <a:solidFill>
                <a:schemeClr val="bg2"/>
              </a:solidFill>
              <a:latin typeface="Barlow Condensed" panose="00000506000000000000" pitchFamily="2" charset="0"/>
            </a:endParaRPr>
          </a:p>
        </p:txBody>
      </p:sp>
      <p:sp>
        <p:nvSpPr>
          <p:cNvPr id="16" name="Tekstvak 15"/>
          <p:cNvSpPr txBox="1"/>
          <p:nvPr/>
        </p:nvSpPr>
        <p:spPr>
          <a:xfrm>
            <a:off x="2019300" y="5494952"/>
            <a:ext cx="9925050" cy="923330"/>
          </a:xfrm>
          <a:prstGeom prst="rect">
            <a:avLst/>
          </a:prstGeom>
          <a:noFill/>
        </p:spPr>
        <p:txBody>
          <a:bodyPr wrap="square" rtlCol="0">
            <a:spAutoFit/>
          </a:bodyPr>
          <a:lstStyle/>
          <a:p>
            <a:pPr algn="ctr"/>
            <a:r>
              <a:rPr lang="nl-BE" sz="5400" dirty="0" err="1" smtClean="0">
                <a:solidFill>
                  <a:schemeClr val="bg2"/>
                </a:solidFill>
                <a:latin typeface="Barlow Condensed" panose="00000506000000000000" pitchFamily="2" charset="0"/>
              </a:rPr>
              <a:t>cloud</a:t>
            </a:r>
            <a:r>
              <a:rPr lang="nl-BE" sz="5400" dirty="0" smtClean="0">
                <a:solidFill>
                  <a:schemeClr val="bg2"/>
                </a:solidFill>
                <a:latin typeface="Barlow Condensed" panose="00000506000000000000" pitchFamily="2" charset="0"/>
              </a:rPr>
              <a:t> computing (hst 6.5)</a:t>
            </a:r>
            <a:endParaRPr lang="nl-BE" sz="54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194999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2" grpId="0"/>
      <p:bldP spid="14"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Rechte verbindingslijn 6"/>
          <p:cNvCxnSpPr/>
          <p:nvPr/>
        </p:nvCxnSpPr>
        <p:spPr>
          <a:xfrm flipV="1">
            <a:off x="3966210" y="2354580"/>
            <a:ext cx="5623560" cy="2286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Rechthoek 14"/>
          <p:cNvSpPr/>
          <p:nvPr/>
        </p:nvSpPr>
        <p:spPr>
          <a:xfrm>
            <a:off x="7896815" y="3429000"/>
            <a:ext cx="3919309"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gegevensbeheer</a:t>
            </a:r>
          </a:p>
          <a:p>
            <a:pPr algn="ctr"/>
            <a:r>
              <a:rPr lang="nl-BE" sz="3600" dirty="0" smtClean="0">
                <a:latin typeface="Barlow Condensed" panose="00000506000000000000" pitchFamily="2" charset="0"/>
              </a:rPr>
              <a:t>(verwerking)</a:t>
            </a:r>
            <a:endParaRPr lang="nl-BE" sz="3600" dirty="0">
              <a:latin typeface="Barlow Condensed" panose="00000506000000000000" pitchFamily="2" charset="0"/>
            </a:endParaRPr>
          </a:p>
        </p:txBody>
      </p:sp>
      <p:sp>
        <p:nvSpPr>
          <p:cNvPr id="14" name="Rechthoek 13"/>
          <p:cNvSpPr/>
          <p:nvPr/>
        </p:nvSpPr>
        <p:spPr>
          <a:xfrm>
            <a:off x="2338025" y="3429000"/>
            <a:ext cx="3919309"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invoer</a:t>
            </a:r>
          </a:p>
          <a:p>
            <a:pPr algn="ctr"/>
            <a:r>
              <a:rPr lang="nl-BE" sz="3600" dirty="0" smtClean="0">
                <a:latin typeface="Barlow Condensed" panose="00000506000000000000" pitchFamily="2" charset="0"/>
              </a:rPr>
              <a:t>(verwerking)</a:t>
            </a:r>
          </a:p>
          <a:p>
            <a:pPr algn="ctr"/>
            <a:r>
              <a:rPr lang="nl-BE" sz="3600" dirty="0" smtClean="0">
                <a:latin typeface="Barlow Condensed" panose="00000506000000000000" pitchFamily="2" charset="0"/>
              </a:rPr>
              <a:t>uitvoer</a:t>
            </a:r>
            <a:endParaRPr lang="nl-BE" sz="3600" dirty="0">
              <a:latin typeface="Barlow Condensed" panose="00000506000000000000" pitchFamily="2" charset="0"/>
            </a:endParaRPr>
          </a:p>
        </p:txBody>
      </p:sp>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5</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pic>
        <p:nvPicPr>
          <p:cNvPr id="2" name="Afbeelding 1"/>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409749" y="1042035"/>
            <a:ext cx="2199323" cy="2199323"/>
          </a:xfrm>
          <a:prstGeom prst="rect">
            <a:avLst/>
          </a:prstGeom>
        </p:spPr>
      </p:pic>
      <p:pic>
        <p:nvPicPr>
          <p:cNvPr id="9" name="Afbeelding 8"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474589" y="1442341"/>
            <a:ext cx="1651641" cy="1620642"/>
          </a:xfrm>
          <a:prstGeom prst="rect">
            <a:avLst/>
          </a:prstGeom>
          <a:noFill/>
          <a:ln>
            <a:noFill/>
          </a:ln>
        </p:spPr>
      </p:pic>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2-tier architectuur</a:t>
            </a:r>
            <a:endParaRPr lang="nl-BE" sz="54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337030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Rechte verbindingslijn 6"/>
          <p:cNvCxnSpPr/>
          <p:nvPr/>
        </p:nvCxnSpPr>
        <p:spPr>
          <a:xfrm flipV="1">
            <a:off x="3966210" y="2354580"/>
            <a:ext cx="5623560" cy="2286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Rechthoek 14"/>
          <p:cNvSpPr/>
          <p:nvPr/>
        </p:nvSpPr>
        <p:spPr>
          <a:xfrm>
            <a:off x="8971235" y="3429000"/>
            <a:ext cx="2847385"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gegevensbeheer</a:t>
            </a:r>
          </a:p>
        </p:txBody>
      </p:sp>
      <p:sp>
        <p:nvSpPr>
          <p:cNvPr id="14" name="Rechthoek 13"/>
          <p:cNvSpPr/>
          <p:nvPr/>
        </p:nvSpPr>
        <p:spPr>
          <a:xfrm>
            <a:off x="2338025" y="3429000"/>
            <a:ext cx="2847385"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invoer</a:t>
            </a:r>
          </a:p>
          <a:p>
            <a:pPr algn="ctr"/>
            <a:r>
              <a:rPr lang="nl-BE" sz="3600" dirty="0" smtClean="0">
                <a:latin typeface="Barlow Condensed" panose="00000506000000000000" pitchFamily="2" charset="0"/>
              </a:rPr>
              <a:t>uitvoer</a:t>
            </a:r>
            <a:endParaRPr lang="nl-BE" sz="3600" dirty="0">
              <a:latin typeface="Barlow Condensed" panose="00000506000000000000" pitchFamily="2" charset="0"/>
            </a:endParaRPr>
          </a:p>
        </p:txBody>
      </p:sp>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6</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pic>
        <p:nvPicPr>
          <p:cNvPr id="2" name="Afbeelding 1"/>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409749" y="1042035"/>
            <a:ext cx="2199323" cy="2199323"/>
          </a:xfrm>
          <a:prstGeom prst="rect">
            <a:avLst/>
          </a:prstGeom>
        </p:spPr>
      </p:pic>
      <p:pic>
        <p:nvPicPr>
          <p:cNvPr id="9" name="Afbeelding 8" descr="http://vignette3.wikia.nocookie.net/gtawiki/images/c/c9/Computer_Icon.png/revision/latest?cb=20100421004434"/>
          <p:cNvPicPr/>
          <p:nvPr/>
        </p:nvPicPr>
        <p:blipFill>
          <a:blip r:embed="rId4" cstate="print">
            <a:duotone>
              <a:prstClr val="black"/>
              <a:schemeClr val="accent1">
                <a:tint val="45000"/>
                <a:satMod val="400000"/>
              </a:schemeClr>
            </a:duotone>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474589" y="1442341"/>
            <a:ext cx="1651641" cy="1620642"/>
          </a:xfrm>
          <a:prstGeom prst="rect">
            <a:avLst/>
          </a:prstGeom>
          <a:noFill/>
          <a:ln>
            <a:noFill/>
          </a:ln>
        </p:spPr>
      </p:pic>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3-tier architectuur</a:t>
            </a:r>
            <a:endParaRPr lang="nl-BE" sz="5400" dirty="0">
              <a:solidFill>
                <a:schemeClr val="bg2"/>
              </a:solidFill>
              <a:latin typeface="Barlow Condensed" panose="00000506000000000000" pitchFamily="2" charset="0"/>
            </a:endParaRPr>
          </a:p>
        </p:txBody>
      </p:sp>
      <p:sp>
        <p:nvSpPr>
          <p:cNvPr id="12" name="Rechthoek 11"/>
          <p:cNvSpPr/>
          <p:nvPr/>
        </p:nvSpPr>
        <p:spPr>
          <a:xfrm>
            <a:off x="5654630" y="3429000"/>
            <a:ext cx="2847385"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verwerking</a:t>
            </a:r>
          </a:p>
        </p:txBody>
      </p:sp>
      <p:pic>
        <p:nvPicPr>
          <p:cNvPr id="16" name="Afbeelding 1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978660" y="1076325"/>
            <a:ext cx="2199323" cy="2199323"/>
          </a:xfrm>
          <a:prstGeom prst="rect">
            <a:avLst/>
          </a:prstGeom>
        </p:spPr>
      </p:pic>
    </p:spTree>
    <p:extLst>
      <p:ext uri="{BB962C8B-B14F-4D97-AF65-F5344CB8AC3E}">
        <p14:creationId xmlns:p14="http://schemas.microsoft.com/office/powerpoint/2010/main" val="336577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13" grpId="0"/>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Rechte verbindingslijn 6"/>
          <p:cNvCxnSpPr/>
          <p:nvPr/>
        </p:nvCxnSpPr>
        <p:spPr>
          <a:xfrm flipV="1">
            <a:off x="3966210" y="2354580"/>
            <a:ext cx="5623560" cy="2286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Rechthoek 14"/>
          <p:cNvSpPr/>
          <p:nvPr/>
        </p:nvSpPr>
        <p:spPr>
          <a:xfrm>
            <a:off x="8971235" y="3429000"/>
            <a:ext cx="2847385"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gegevensbeheer</a:t>
            </a:r>
          </a:p>
        </p:txBody>
      </p:sp>
      <p:sp>
        <p:nvSpPr>
          <p:cNvPr id="14" name="Rechthoek 13"/>
          <p:cNvSpPr/>
          <p:nvPr/>
        </p:nvSpPr>
        <p:spPr>
          <a:xfrm>
            <a:off x="2338025" y="3429000"/>
            <a:ext cx="2847385"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invoer</a:t>
            </a:r>
          </a:p>
          <a:p>
            <a:pPr algn="ctr"/>
            <a:r>
              <a:rPr lang="nl-BE" sz="3600" dirty="0" smtClean="0">
                <a:latin typeface="Barlow Condensed" panose="00000506000000000000" pitchFamily="2" charset="0"/>
              </a:rPr>
              <a:t>uitvoer</a:t>
            </a:r>
            <a:endParaRPr lang="nl-BE" sz="3600" dirty="0">
              <a:latin typeface="Barlow Condensed" panose="00000506000000000000" pitchFamily="2" charset="0"/>
            </a:endParaRPr>
          </a:p>
        </p:txBody>
      </p:sp>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7</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pic>
        <p:nvPicPr>
          <p:cNvPr id="9" name="Afbeelding 8" descr="http://vignette3.wikia.nocookie.net/gtawiki/images/c/c9/Computer_Icon.png/revision/latest?cb=20100421004434"/>
          <p:cNvPicPr/>
          <p:nvPr/>
        </p:nvPicPr>
        <p:blipFill>
          <a:blip r:embed="rId3" cstate="print">
            <a:duotone>
              <a:prstClr val="black"/>
              <a:schemeClr val="accent1">
                <a:tint val="45000"/>
                <a:satMod val="400000"/>
              </a:schemeClr>
            </a:duoton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474589" y="1442341"/>
            <a:ext cx="1651641" cy="1620642"/>
          </a:xfrm>
          <a:prstGeom prst="rect">
            <a:avLst/>
          </a:prstGeom>
          <a:noFill/>
          <a:ln>
            <a:noFill/>
          </a:ln>
        </p:spPr>
      </p:pic>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err="1" smtClean="0">
                <a:solidFill>
                  <a:schemeClr val="bg2"/>
                </a:solidFill>
                <a:latin typeface="Barlow Condensed" panose="00000506000000000000" pitchFamily="2" charset="0"/>
              </a:rPr>
              <a:t>multitier</a:t>
            </a:r>
            <a:r>
              <a:rPr lang="nl-BE" sz="5400" dirty="0" smtClean="0">
                <a:solidFill>
                  <a:schemeClr val="bg2"/>
                </a:solidFill>
                <a:latin typeface="Barlow Condensed" panose="00000506000000000000" pitchFamily="2" charset="0"/>
              </a:rPr>
              <a:t> architectuur</a:t>
            </a:r>
            <a:endParaRPr lang="nl-BE" sz="5400" dirty="0">
              <a:solidFill>
                <a:schemeClr val="bg2"/>
              </a:solidFill>
              <a:latin typeface="Barlow Condensed" panose="00000506000000000000" pitchFamily="2" charset="0"/>
            </a:endParaRPr>
          </a:p>
        </p:txBody>
      </p:sp>
      <p:sp>
        <p:nvSpPr>
          <p:cNvPr id="12" name="Rechthoek 11"/>
          <p:cNvSpPr/>
          <p:nvPr/>
        </p:nvSpPr>
        <p:spPr>
          <a:xfrm>
            <a:off x="5654630" y="3429000"/>
            <a:ext cx="2847385" cy="2011680"/>
          </a:xfrm>
          <a:prstGeom prst="rect">
            <a:avLst/>
          </a:prstGeom>
          <a:solidFill>
            <a:srgbClr val="1B2F4D">
              <a:alpha val="80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3600" dirty="0" smtClean="0">
                <a:latin typeface="Barlow Condensed" panose="00000506000000000000" pitchFamily="2" charset="0"/>
              </a:rPr>
              <a:t>verwerking</a:t>
            </a:r>
          </a:p>
        </p:txBody>
      </p:sp>
      <p:pic>
        <p:nvPicPr>
          <p:cNvPr id="4" name="Afbeelding 3"/>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989320" y="1076325"/>
            <a:ext cx="2285342" cy="2285342"/>
          </a:xfrm>
          <a:prstGeom prst="rect">
            <a:avLst/>
          </a:prstGeom>
        </p:spPr>
      </p:pic>
      <p:pic>
        <p:nvPicPr>
          <p:cNvPr id="17" name="Afbeelding 16"/>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447882" y="1076325"/>
            <a:ext cx="2285342" cy="2285342"/>
          </a:xfrm>
          <a:prstGeom prst="rect">
            <a:avLst/>
          </a:prstGeom>
        </p:spPr>
      </p:pic>
    </p:spTree>
    <p:extLst>
      <p:ext uri="{BB962C8B-B14F-4D97-AF65-F5344CB8AC3E}">
        <p14:creationId xmlns:p14="http://schemas.microsoft.com/office/powerpoint/2010/main" val="3695154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Rechte verbindingslijn 21"/>
          <p:cNvCxnSpPr/>
          <p:nvPr/>
        </p:nvCxnSpPr>
        <p:spPr>
          <a:xfrm flipV="1">
            <a:off x="1750060" y="2142419"/>
            <a:ext cx="1137247" cy="1792"/>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8</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13" name="Tekstvak 12"/>
          <p:cNvSpPr txBox="1"/>
          <p:nvPr/>
        </p:nvSpPr>
        <p:spPr>
          <a:xfrm>
            <a:off x="2019300" y="5628323"/>
            <a:ext cx="9925050" cy="923330"/>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data warehouse</a:t>
            </a:r>
            <a:endParaRPr lang="nl-BE" sz="5400" dirty="0">
              <a:solidFill>
                <a:schemeClr val="bg2"/>
              </a:solidFill>
              <a:latin typeface="Barlow Condensed" panose="00000506000000000000" pitchFamily="2" charset="0"/>
            </a:endParaRPr>
          </a:p>
        </p:txBody>
      </p:sp>
      <p:cxnSp>
        <p:nvCxnSpPr>
          <p:cNvPr id="23" name="Rechte verbindingslijn 22"/>
          <p:cNvCxnSpPr/>
          <p:nvPr/>
        </p:nvCxnSpPr>
        <p:spPr>
          <a:xfrm>
            <a:off x="1745577" y="3528402"/>
            <a:ext cx="1141730" cy="1564"/>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p:cNvCxnSpPr/>
          <p:nvPr/>
        </p:nvCxnSpPr>
        <p:spPr>
          <a:xfrm>
            <a:off x="1757449" y="4821407"/>
            <a:ext cx="1129858" cy="1563"/>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p:cNvCxnSpPr/>
          <p:nvPr/>
        </p:nvCxnSpPr>
        <p:spPr>
          <a:xfrm>
            <a:off x="4666642" y="2209018"/>
            <a:ext cx="1505558" cy="1234896"/>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9" name="Rechte verbindingslijn 28"/>
          <p:cNvCxnSpPr/>
          <p:nvPr/>
        </p:nvCxnSpPr>
        <p:spPr>
          <a:xfrm>
            <a:off x="4760755" y="3528402"/>
            <a:ext cx="1323166" cy="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p:cNvCxnSpPr/>
          <p:nvPr/>
        </p:nvCxnSpPr>
        <p:spPr>
          <a:xfrm flipV="1">
            <a:off x="4760755" y="3686472"/>
            <a:ext cx="1373315" cy="1045891"/>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p:cNvCxnSpPr/>
          <p:nvPr/>
        </p:nvCxnSpPr>
        <p:spPr>
          <a:xfrm flipV="1">
            <a:off x="8196453" y="2651760"/>
            <a:ext cx="1381887" cy="792154"/>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p:cNvCxnSpPr/>
          <p:nvPr/>
        </p:nvCxnSpPr>
        <p:spPr>
          <a:xfrm>
            <a:off x="8196453" y="3778697"/>
            <a:ext cx="1249165" cy="78738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pic>
        <p:nvPicPr>
          <p:cNvPr id="4" name="Afbeelding 3"/>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012180" y="2543801"/>
            <a:ext cx="2285342" cy="2285342"/>
          </a:xfrm>
          <a:prstGeom prst="rect">
            <a:avLst/>
          </a:prstGeom>
        </p:spPr>
      </p:pic>
      <p:pic>
        <p:nvPicPr>
          <p:cNvPr id="16" name="Afbeelding 15"/>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409748" y="1244591"/>
            <a:ext cx="2199323" cy="2199323"/>
          </a:xfrm>
          <a:prstGeom prst="rect">
            <a:avLst/>
          </a:prstGeom>
        </p:spPr>
      </p:pic>
      <p:pic>
        <p:nvPicPr>
          <p:cNvPr id="18" name="Afbeelding 17"/>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409748" y="3343275"/>
            <a:ext cx="2199323" cy="2199323"/>
          </a:xfrm>
          <a:prstGeom prst="rect">
            <a:avLst/>
          </a:prstGeom>
        </p:spPr>
      </p:pic>
      <p:pic>
        <p:nvPicPr>
          <p:cNvPr id="19" name="Afbeelding 18"/>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72373" y="880407"/>
            <a:ext cx="2199323" cy="2199323"/>
          </a:xfrm>
          <a:prstGeom prst="rect">
            <a:avLst/>
          </a:prstGeom>
        </p:spPr>
      </p:pic>
      <p:pic>
        <p:nvPicPr>
          <p:cNvPr id="20" name="Afbeelding 19"/>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72372" y="2173412"/>
            <a:ext cx="2199323" cy="2199323"/>
          </a:xfrm>
          <a:prstGeom prst="rect">
            <a:avLst/>
          </a:prstGeom>
        </p:spPr>
      </p:pic>
      <p:pic>
        <p:nvPicPr>
          <p:cNvPr id="21" name="Afbeelding 20"/>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6502" y="3466416"/>
            <a:ext cx="2199323" cy="2199323"/>
          </a:xfrm>
          <a:prstGeom prst="rect">
            <a:avLst/>
          </a:prstGeom>
        </p:spPr>
      </p:pic>
      <p:sp>
        <p:nvSpPr>
          <p:cNvPr id="43" name="Tekstvak 42"/>
          <p:cNvSpPr txBox="1"/>
          <p:nvPr/>
        </p:nvSpPr>
        <p:spPr>
          <a:xfrm>
            <a:off x="2019300" y="1378539"/>
            <a:ext cx="1687670" cy="461665"/>
          </a:xfrm>
          <a:prstGeom prst="rect">
            <a:avLst/>
          </a:prstGeom>
          <a:noFill/>
        </p:spPr>
        <p:txBody>
          <a:bodyPr wrap="square" rtlCol="0">
            <a:spAutoFit/>
          </a:bodyPr>
          <a:lstStyle/>
          <a:p>
            <a:pPr algn="ctr"/>
            <a:r>
              <a:rPr lang="nl-BE" sz="2400" dirty="0" smtClean="0">
                <a:solidFill>
                  <a:schemeClr val="bg2"/>
                </a:solidFill>
                <a:latin typeface="Barlow Condensed" panose="00000506000000000000" pitchFamily="2" charset="0"/>
              </a:rPr>
              <a:t>fileserver 1</a:t>
            </a:r>
            <a:endParaRPr lang="nl-BE" sz="2400" dirty="0">
              <a:solidFill>
                <a:schemeClr val="bg2"/>
              </a:solidFill>
              <a:latin typeface="Barlow Condensed" panose="00000506000000000000" pitchFamily="2" charset="0"/>
            </a:endParaRPr>
          </a:p>
        </p:txBody>
      </p:sp>
      <p:sp>
        <p:nvSpPr>
          <p:cNvPr id="44" name="Tekstvak 43"/>
          <p:cNvSpPr txBox="1"/>
          <p:nvPr/>
        </p:nvSpPr>
        <p:spPr>
          <a:xfrm>
            <a:off x="2019300" y="2623647"/>
            <a:ext cx="1687670" cy="461665"/>
          </a:xfrm>
          <a:prstGeom prst="rect">
            <a:avLst/>
          </a:prstGeom>
          <a:noFill/>
        </p:spPr>
        <p:txBody>
          <a:bodyPr wrap="square" rtlCol="0">
            <a:spAutoFit/>
          </a:bodyPr>
          <a:lstStyle/>
          <a:p>
            <a:pPr algn="ctr"/>
            <a:r>
              <a:rPr lang="nl-BE" sz="2400" dirty="0" smtClean="0">
                <a:solidFill>
                  <a:schemeClr val="bg2"/>
                </a:solidFill>
                <a:latin typeface="Barlow Condensed" panose="00000506000000000000" pitchFamily="2" charset="0"/>
              </a:rPr>
              <a:t>fileserver 2</a:t>
            </a:r>
            <a:endParaRPr lang="nl-BE" sz="2400" dirty="0">
              <a:solidFill>
                <a:schemeClr val="bg2"/>
              </a:solidFill>
              <a:latin typeface="Barlow Condensed" panose="00000506000000000000" pitchFamily="2" charset="0"/>
            </a:endParaRPr>
          </a:p>
        </p:txBody>
      </p:sp>
      <p:sp>
        <p:nvSpPr>
          <p:cNvPr id="45" name="Tekstvak 44"/>
          <p:cNvSpPr txBox="1"/>
          <p:nvPr/>
        </p:nvSpPr>
        <p:spPr>
          <a:xfrm>
            <a:off x="1996730" y="3996795"/>
            <a:ext cx="1687670" cy="461665"/>
          </a:xfrm>
          <a:prstGeom prst="rect">
            <a:avLst/>
          </a:prstGeom>
          <a:noFill/>
        </p:spPr>
        <p:txBody>
          <a:bodyPr wrap="square" rtlCol="0">
            <a:spAutoFit/>
          </a:bodyPr>
          <a:lstStyle/>
          <a:p>
            <a:pPr algn="ctr"/>
            <a:r>
              <a:rPr lang="nl-BE" sz="2400" dirty="0" smtClean="0">
                <a:solidFill>
                  <a:schemeClr val="bg2"/>
                </a:solidFill>
                <a:latin typeface="Barlow Condensed" panose="00000506000000000000" pitchFamily="2" charset="0"/>
              </a:rPr>
              <a:t>fileserver 3</a:t>
            </a:r>
            <a:endParaRPr lang="nl-BE" sz="2400" dirty="0">
              <a:solidFill>
                <a:schemeClr val="bg2"/>
              </a:solidFill>
              <a:latin typeface="Barlow Condensed" panose="00000506000000000000" pitchFamily="2" charset="0"/>
            </a:endParaRPr>
          </a:p>
        </p:txBody>
      </p:sp>
      <p:sp>
        <p:nvSpPr>
          <p:cNvPr id="46" name="Tekstvak 45"/>
          <p:cNvSpPr txBox="1"/>
          <p:nvPr/>
        </p:nvSpPr>
        <p:spPr>
          <a:xfrm>
            <a:off x="6282546" y="2309962"/>
            <a:ext cx="1904630" cy="461665"/>
          </a:xfrm>
          <a:prstGeom prst="rect">
            <a:avLst/>
          </a:prstGeom>
          <a:noFill/>
        </p:spPr>
        <p:txBody>
          <a:bodyPr wrap="square" rtlCol="0">
            <a:spAutoFit/>
          </a:bodyPr>
          <a:lstStyle/>
          <a:p>
            <a:pPr algn="ctr"/>
            <a:r>
              <a:rPr lang="nl-BE" sz="2400" dirty="0" err="1" smtClean="0">
                <a:solidFill>
                  <a:schemeClr val="bg2"/>
                </a:solidFill>
                <a:latin typeface="Barlow Condensed" panose="00000506000000000000" pitchFamily="2" charset="0"/>
              </a:rPr>
              <a:t>main</a:t>
            </a:r>
            <a:r>
              <a:rPr lang="nl-BE" sz="2400" dirty="0" smtClean="0">
                <a:solidFill>
                  <a:schemeClr val="bg2"/>
                </a:solidFill>
                <a:latin typeface="Barlow Condensed" panose="00000506000000000000" pitchFamily="2" charset="0"/>
              </a:rPr>
              <a:t> fileserver</a:t>
            </a:r>
            <a:endParaRPr lang="nl-BE" sz="2400" dirty="0">
              <a:solidFill>
                <a:schemeClr val="bg2"/>
              </a:solidFill>
              <a:latin typeface="Barlow Condensed" panose="00000506000000000000" pitchFamily="2" charset="0"/>
            </a:endParaRPr>
          </a:p>
        </p:txBody>
      </p:sp>
      <p:sp>
        <p:nvSpPr>
          <p:cNvPr id="47" name="Tekstvak 46"/>
          <p:cNvSpPr txBox="1"/>
          <p:nvPr/>
        </p:nvSpPr>
        <p:spPr>
          <a:xfrm>
            <a:off x="9704441" y="1452786"/>
            <a:ext cx="1904630" cy="461665"/>
          </a:xfrm>
          <a:prstGeom prst="rect">
            <a:avLst/>
          </a:prstGeom>
          <a:noFill/>
        </p:spPr>
        <p:txBody>
          <a:bodyPr wrap="square" rtlCol="0">
            <a:spAutoFit/>
          </a:bodyPr>
          <a:lstStyle/>
          <a:p>
            <a:pPr algn="ctr"/>
            <a:r>
              <a:rPr lang="nl-BE" sz="2400" dirty="0" err="1" smtClean="0">
                <a:solidFill>
                  <a:schemeClr val="bg2"/>
                </a:solidFill>
                <a:latin typeface="Barlow Condensed" panose="00000506000000000000" pitchFamily="2" charset="0"/>
              </a:rPr>
              <a:t>backup</a:t>
            </a:r>
            <a:r>
              <a:rPr lang="nl-BE" sz="2400" dirty="0" smtClean="0">
                <a:solidFill>
                  <a:schemeClr val="bg2"/>
                </a:solidFill>
                <a:latin typeface="Barlow Condensed" panose="00000506000000000000" pitchFamily="2" charset="0"/>
              </a:rPr>
              <a:t> server 1</a:t>
            </a:r>
            <a:endParaRPr lang="nl-BE" sz="2400" dirty="0">
              <a:solidFill>
                <a:schemeClr val="bg2"/>
              </a:solidFill>
              <a:latin typeface="Barlow Condensed" panose="00000506000000000000" pitchFamily="2" charset="0"/>
            </a:endParaRPr>
          </a:p>
        </p:txBody>
      </p:sp>
      <p:sp>
        <p:nvSpPr>
          <p:cNvPr id="48" name="Tekstvak 47"/>
          <p:cNvSpPr txBox="1"/>
          <p:nvPr/>
        </p:nvSpPr>
        <p:spPr>
          <a:xfrm>
            <a:off x="9857356" y="3637195"/>
            <a:ext cx="1904630" cy="461665"/>
          </a:xfrm>
          <a:prstGeom prst="rect">
            <a:avLst/>
          </a:prstGeom>
          <a:noFill/>
        </p:spPr>
        <p:txBody>
          <a:bodyPr wrap="square" rtlCol="0">
            <a:spAutoFit/>
          </a:bodyPr>
          <a:lstStyle/>
          <a:p>
            <a:pPr algn="ctr"/>
            <a:r>
              <a:rPr lang="nl-BE" sz="2400" dirty="0" err="1" smtClean="0">
                <a:solidFill>
                  <a:schemeClr val="bg2"/>
                </a:solidFill>
                <a:latin typeface="Barlow Condensed" panose="00000506000000000000" pitchFamily="2" charset="0"/>
              </a:rPr>
              <a:t>backup</a:t>
            </a:r>
            <a:r>
              <a:rPr lang="nl-BE" sz="2400" dirty="0" smtClean="0">
                <a:solidFill>
                  <a:schemeClr val="bg2"/>
                </a:solidFill>
                <a:latin typeface="Barlow Condensed" panose="00000506000000000000" pitchFamily="2" charset="0"/>
              </a:rPr>
              <a:t> server 2</a:t>
            </a:r>
            <a:endParaRPr lang="nl-BE" sz="24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100094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10"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3" grpId="0"/>
      <p:bldP spid="44" grpId="0"/>
      <p:bldP spid="45" grpId="0"/>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4" descr="Kromme lijn | Gratis Iconen"/>
          <p:cNvPicPr>
            <a:picLocks noChangeAspect="1" noChangeArrowheads="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l="18274" t="17357" r="18322" b="17018"/>
          <a:stretch/>
        </p:blipFill>
        <p:spPr bwMode="auto">
          <a:xfrm rot="2846434" flipH="1">
            <a:off x="4155008" y="1968100"/>
            <a:ext cx="1106296" cy="110746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Kromme lijn | Gratis Iconen"/>
          <p:cNvPicPr>
            <a:picLocks noChangeAspect="1" noChangeArrowheads="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l="18274" t="17357" r="18322" b="17018"/>
          <a:stretch/>
        </p:blipFill>
        <p:spPr bwMode="auto">
          <a:xfrm rot="2846434" flipH="1">
            <a:off x="4159491" y="3713802"/>
            <a:ext cx="1106296" cy="1107461"/>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Rechte verbindingslijn 21"/>
          <p:cNvCxnSpPr/>
          <p:nvPr/>
        </p:nvCxnSpPr>
        <p:spPr>
          <a:xfrm flipV="1">
            <a:off x="1750060" y="2142419"/>
            <a:ext cx="1137247" cy="1792"/>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79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9</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4.1 Client/server verwerking</a:t>
            </a:r>
            <a:endParaRPr lang="nl-BE" sz="3600" dirty="0">
              <a:latin typeface="Barlow Condensed Medium" panose="00000606000000000000" pitchFamily="2" charset="0"/>
            </a:endParaRPr>
          </a:p>
        </p:txBody>
      </p:sp>
      <p:sp>
        <p:nvSpPr>
          <p:cNvPr id="13" name="Tekstvak 12"/>
          <p:cNvSpPr txBox="1"/>
          <p:nvPr/>
        </p:nvSpPr>
        <p:spPr>
          <a:xfrm>
            <a:off x="6172200" y="2380455"/>
            <a:ext cx="5246370" cy="1754326"/>
          </a:xfrm>
          <a:prstGeom prst="rect">
            <a:avLst/>
          </a:prstGeom>
          <a:noFill/>
        </p:spPr>
        <p:txBody>
          <a:bodyPr wrap="square" rtlCol="0">
            <a:spAutoFit/>
          </a:bodyPr>
          <a:lstStyle/>
          <a:p>
            <a:pPr algn="ctr"/>
            <a:r>
              <a:rPr lang="nl-BE" sz="5400" dirty="0" smtClean="0">
                <a:solidFill>
                  <a:schemeClr val="bg2"/>
                </a:solidFill>
                <a:latin typeface="Barlow Condensed" panose="00000506000000000000" pitchFamily="2" charset="0"/>
              </a:rPr>
              <a:t>server farm</a:t>
            </a:r>
          </a:p>
          <a:p>
            <a:pPr algn="ctr"/>
            <a:r>
              <a:rPr lang="nl-BE" sz="5400" dirty="0" smtClean="0">
                <a:solidFill>
                  <a:schemeClr val="bg2"/>
                </a:solidFill>
                <a:latin typeface="Barlow Condensed" panose="00000506000000000000" pitchFamily="2" charset="0"/>
              </a:rPr>
              <a:t>cluster</a:t>
            </a:r>
            <a:endParaRPr lang="nl-BE" sz="5400" dirty="0">
              <a:solidFill>
                <a:schemeClr val="bg2"/>
              </a:solidFill>
              <a:latin typeface="Barlow Condensed" panose="00000506000000000000" pitchFamily="2" charset="0"/>
            </a:endParaRPr>
          </a:p>
        </p:txBody>
      </p:sp>
      <p:cxnSp>
        <p:nvCxnSpPr>
          <p:cNvPr id="23" name="Rechte verbindingslijn 22"/>
          <p:cNvCxnSpPr/>
          <p:nvPr/>
        </p:nvCxnSpPr>
        <p:spPr>
          <a:xfrm>
            <a:off x="1745577" y="3528402"/>
            <a:ext cx="1141730" cy="1564"/>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Rechte verbindingslijn 23"/>
          <p:cNvCxnSpPr/>
          <p:nvPr/>
        </p:nvCxnSpPr>
        <p:spPr>
          <a:xfrm>
            <a:off x="1745577" y="5058864"/>
            <a:ext cx="1129858" cy="1563"/>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pic>
        <p:nvPicPr>
          <p:cNvPr id="26" name="Afbeelding 25"/>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801877" y="4086062"/>
            <a:ext cx="2033013" cy="2033013"/>
          </a:xfrm>
          <a:prstGeom prst="rect">
            <a:avLst/>
          </a:prstGeom>
        </p:spPr>
      </p:pic>
      <p:pic>
        <p:nvPicPr>
          <p:cNvPr id="25" name="Afbeelding 24"/>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88920" y="2571851"/>
            <a:ext cx="2033013" cy="2033013"/>
          </a:xfrm>
          <a:prstGeom prst="rect">
            <a:avLst/>
          </a:prstGeom>
        </p:spPr>
      </p:pic>
      <p:pic>
        <p:nvPicPr>
          <p:cNvPr id="4" name="Afbeelding 3"/>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88920" y="981354"/>
            <a:ext cx="2033013" cy="2033013"/>
          </a:xfrm>
          <a:prstGeom prst="rect">
            <a:avLst/>
          </a:prstGeom>
        </p:spPr>
      </p:pic>
    </p:spTree>
    <p:extLst>
      <p:ext uri="{BB962C8B-B14F-4D97-AF65-F5344CB8AC3E}">
        <p14:creationId xmlns:p14="http://schemas.microsoft.com/office/powerpoint/2010/main" val="3293103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10"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Kantoorthema">
  <a:themeElements>
    <a:clrScheme name="Aangepast 1">
      <a:dk1>
        <a:srgbClr val="1B2F4D"/>
      </a:dk1>
      <a:lt1>
        <a:srgbClr val="ACCBF9"/>
      </a:lt1>
      <a:dk2>
        <a:srgbClr val="1B2F4D"/>
      </a:dk2>
      <a:lt2>
        <a:srgbClr val="ACCBF9"/>
      </a:lt2>
      <a:accent1>
        <a:srgbClr val="254169"/>
      </a:accent1>
      <a:accent2>
        <a:srgbClr val="2E5082"/>
      </a:accent2>
      <a:accent3>
        <a:srgbClr val="38619E"/>
      </a:accent3>
      <a:accent4>
        <a:srgbClr val="4273BC"/>
      </a:accent4>
      <a:accent5>
        <a:srgbClr val="5E88C6"/>
      </a:accent5>
      <a:accent6>
        <a:srgbClr val="7A9DD0"/>
      </a:accent6>
      <a:hlink>
        <a:srgbClr val="9454C3"/>
      </a:hlink>
      <a:folHlink>
        <a:srgbClr val="3EBBF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1167</Words>
  <Application>Microsoft Office PowerPoint</Application>
  <PresentationFormat>Breedbeeld</PresentationFormat>
  <Paragraphs>137</Paragraphs>
  <Slides>14</Slides>
  <Notes>13</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Arial</vt:lpstr>
      <vt:lpstr>Barlow Condensed</vt:lpstr>
      <vt:lpstr>Barlow Condensed Medium</vt:lpstr>
      <vt:lpstr>Calibri</vt:lpstr>
      <vt:lpstr>Trebuchet MS</vt:lpstr>
      <vt:lpstr>Wingdings</vt:lpstr>
      <vt:lpstr>Kantoorthema</vt:lpstr>
      <vt:lpstr>4.1. Client/server verwerking</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dc:creator>
  <cp:lastModifiedBy>Marc</cp:lastModifiedBy>
  <cp:revision>26</cp:revision>
  <dcterms:created xsi:type="dcterms:W3CDTF">2023-03-10T12:40:01Z</dcterms:created>
  <dcterms:modified xsi:type="dcterms:W3CDTF">2023-04-15T07:51:27Z</dcterms:modified>
</cp:coreProperties>
</file>