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1" r:id="rId4"/>
    <p:sldId id="260" r:id="rId5"/>
    <p:sldId id="262" r:id="rId6"/>
    <p:sldId id="263" r:id="rId7"/>
    <p:sldId id="269" r:id="rId8"/>
    <p:sldId id="270" r:id="rId9"/>
    <p:sldId id="264" r:id="rId10"/>
    <p:sldId id="266" r:id="rId11"/>
    <p:sldId id="265" r:id="rId12"/>
    <p:sldId id="267" r:id="rId13"/>
    <p:sldId id="268" r:id="rId14"/>
    <p:sldId id="259" r:id="rId15"/>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3328"/>
    <a:srgbClr val="FFFFFF"/>
    <a:srgbClr val="1B2F4D"/>
    <a:srgbClr val="254169"/>
    <a:srgbClr val="1D4971"/>
    <a:srgbClr val="225686"/>
    <a:srgbClr val="2B6C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97373" autoAdjust="0"/>
  </p:normalViewPr>
  <p:slideViewPr>
    <p:cSldViewPr snapToGrid="0">
      <p:cViewPr varScale="1">
        <p:scale>
          <a:sx n="84" d="100"/>
          <a:sy n="84" d="100"/>
        </p:scale>
        <p:origin x="120" y="15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7" d="100"/>
          <a:sy n="117" d="100"/>
        </p:scale>
        <p:origin x="2466"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A94F7F-73E0-44BD-AEFC-392CA3FDC831}" type="datetimeFigureOut">
              <a:rPr lang="nl-BE" smtClean="0"/>
              <a:t>2/05/2023</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B430CF-FA70-4292-B878-AFEA74AD5DAB}" type="slidenum">
              <a:rPr lang="nl-BE" smtClean="0"/>
              <a:t>‹nr.›</a:t>
            </a:fld>
            <a:endParaRPr lang="nl-BE"/>
          </a:p>
        </p:txBody>
      </p:sp>
    </p:spTree>
    <p:extLst>
      <p:ext uri="{BB962C8B-B14F-4D97-AF65-F5344CB8AC3E}">
        <p14:creationId xmlns:p14="http://schemas.microsoft.com/office/powerpoint/2010/main" val="248559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Barlow Condensed" panose="00000506000000000000" pitchFamily="2" charset="0"/>
        <a:ea typeface="+mn-ea"/>
        <a:cs typeface="+mn-cs"/>
      </a:defRPr>
    </a:lvl1pPr>
    <a:lvl2pPr marL="457200" algn="l" defTabSz="914400" rtl="0" eaLnBrk="1" latinLnBrk="0" hangingPunct="1">
      <a:defRPr sz="1200" kern="1200">
        <a:solidFill>
          <a:schemeClr val="tx1"/>
        </a:solidFill>
        <a:latin typeface="Barlow Condensed" panose="00000506000000000000" pitchFamily="2" charset="0"/>
        <a:ea typeface="+mn-ea"/>
        <a:cs typeface="+mn-cs"/>
      </a:defRPr>
    </a:lvl2pPr>
    <a:lvl3pPr marL="914400" algn="l" defTabSz="914400" rtl="0" eaLnBrk="1" latinLnBrk="0" hangingPunct="1">
      <a:defRPr sz="1200" kern="1200">
        <a:solidFill>
          <a:schemeClr val="tx1"/>
        </a:solidFill>
        <a:latin typeface="Barlow Condensed" panose="00000506000000000000" pitchFamily="2" charset="0"/>
        <a:ea typeface="+mn-ea"/>
        <a:cs typeface="+mn-cs"/>
      </a:defRPr>
    </a:lvl3pPr>
    <a:lvl4pPr marL="1371600" algn="l" defTabSz="914400" rtl="0" eaLnBrk="1" latinLnBrk="0" hangingPunct="1">
      <a:defRPr sz="1200" kern="1200">
        <a:solidFill>
          <a:schemeClr val="tx1"/>
        </a:solidFill>
        <a:latin typeface="Barlow Condensed" panose="00000506000000000000" pitchFamily="2" charset="0"/>
        <a:ea typeface="+mn-ea"/>
        <a:cs typeface="+mn-cs"/>
      </a:defRPr>
    </a:lvl4pPr>
    <a:lvl5pPr marL="1828800" algn="l" defTabSz="914400" rtl="0" eaLnBrk="1" latinLnBrk="0" hangingPunct="1">
      <a:defRPr sz="1200" kern="1200">
        <a:solidFill>
          <a:schemeClr val="tx1"/>
        </a:solidFill>
        <a:latin typeface="Barlow Condensed" panose="00000506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a:t>
            </a:fld>
            <a:endParaRPr lang="nl-BE"/>
          </a:p>
        </p:txBody>
      </p:sp>
    </p:spTree>
    <p:extLst>
      <p:ext uri="{BB962C8B-B14F-4D97-AF65-F5344CB8AC3E}">
        <p14:creationId xmlns:p14="http://schemas.microsoft.com/office/powerpoint/2010/main" val="3613838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basis voor flashgeheugen zijn elementaire poorten: NOR of NAND. </a:t>
            </a:r>
            <a:endParaRPr lang="nl-BE" dirty="0" smtClean="0"/>
          </a:p>
          <a:p>
            <a:endParaRPr lang="nl-BE" dirty="0"/>
          </a:p>
          <a:p>
            <a:r>
              <a:rPr lang="nl-BE" dirty="0" smtClean="0">
                <a:sym typeface="Wingdings" panose="05000000000000000000" pitchFamily="2" charset="2"/>
              </a:rPr>
              <a:t>  </a:t>
            </a:r>
            <a:r>
              <a:rPr lang="nl-BE" dirty="0" smtClean="0"/>
              <a:t>Met </a:t>
            </a:r>
            <a:r>
              <a:rPr lang="nl-BE" dirty="0"/>
              <a:t>een </a:t>
            </a:r>
            <a:r>
              <a:rPr lang="nl-BE" dirty="0" smtClean="0"/>
              <a:t>combinatie </a:t>
            </a:r>
            <a:r>
              <a:rPr lang="nl-BE" dirty="0"/>
              <a:t>van die poorten worden </a:t>
            </a:r>
            <a:r>
              <a:rPr lang="nl-BE" dirty="0" err="1"/>
              <a:t>bitcellen</a:t>
            </a:r>
            <a:r>
              <a:rPr lang="nl-BE" dirty="0"/>
              <a:t> opgebouwd - dit zijn de eenheden die een eentje of een nulletje kunnen bevatten. Beide technologieën hebben voor- en </a:t>
            </a:r>
            <a:r>
              <a:rPr lang="nl-BE" dirty="0" smtClean="0"/>
              <a:t>nadelen</a:t>
            </a:r>
            <a:r>
              <a:rPr lang="nl-BE" dirty="0"/>
              <a:t>. Flash-geheugen op basis van NOR-poorten kunnen sneller uitgelezen, maar worden minder snel beschreven en zijn bovendien duurder om te produceren. </a:t>
            </a:r>
            <a:r>
              <a:rPr lang="nl-BE" dirty="0" smtClean="0"/>
              <a:t>Daarom </a:t>
            </a:r>
            <a:r>
              <a:rPr lang="nl-BE" dirty="0"/>
              <a:t>wordt de NAND-technologie, waarmee grotere capaciteiten kunnen bereikt </a:t>
            </a:r>
            <a:r>
              <a:rPr lang="nl-BE" dirty="0" smtClean="0"/>
              <a:t>worden </a:t>
            </a:r>
            <a:r>
              <a:rPr lang="nl-BE" dirty="0"/>
              <a:t>aan een redelijke kostprijs, tegenwoordig veel vaker gebruikt.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10</a:t>
            </a:fld>
            <a:endParaRPr lang="nl-BE"/>
          </a:p>
        </p:txBody>
      </p:sp>
    </p:spTree>
    <p:extLst>
      <p:ext uri="{BB962C8B-B14F-4D97-AF65-F5344CB8AC3E}">
        <p14:creationId xmlns:p14="http://schemas.microsoft.com/office/powerpoint/2010/main" val="1998498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In november 2014 introduceerde Samsung de eerste SSD met een nieuwe </a:t>
            </a:r>
            <a:r>
              <a:rPr lang="nl-BE" dirty="0" smtClean="0"/>
              <a:t>technologie waarbij tot </a:t>
            </a:r>
            <a:r>
              <a:rPr lang="nl-BE" dirty="0"/>
              <a:t>honderden </a:t>
            </a:r>
            <a:r>
              <a:rPr lang="nl-BE" dirty="0" err="1"/>
              <a:t>bitcellen</a:t>
            </a:r>
            <a:r>
              <a:rPr lang="nl-BE" dirty="0"/>
              <a:t> verticaal op elkaar </a:t>
            </a:r>
            <a:r>
              <a:rPr lang="nl-BE" dirty="0" smtClean="0"/>
              <a:t>gestapeld worden, </a:t>
            </a:r>
            <a:r>
              <a:rPr lang="nl-BE" dirty="0"/>
              <a:t>waardoor een veel grotere opslagcapaciteit op eenzelfde </a:t>
            </a:r>
            <a:r>
              <a:rPr lang="nl-BE" dirty="0" err="1"/>
              <a:t>op-pervlakte</a:t>
            </a:r>
            <a:r>
              <a:rPr lang="nl-BE" dirty="0"/>
              <a:t> mogelijk wordt. Dat levert vooral betaalbare </a:t>
            </a:r>
            <a:r>
              <a:rPr lang="nl-BE" dirty="0" err="1"/>
              <a:t>SSD's</a:t>
            </a:r>
            <a:r>
              <a:rPr lang="nl-BE" dirty="0"/>
              <a:t> op die qua capaciteit met die van klassieke harde schijven kunnen wedijveren. </a:t>
            </a:r>
            <a:endParaRPr lang="nl-BE" dirty="0" smtClean="0"/>
          </a:p>
          <a:p>
            <a:endParaRPr lang="nl-BE" dirty="0"/>
          </a:p>
          <a:p>
            <a:r>
              <a:rPr lang="nl-BE" dirty="0" smtClean="0">
                <a:sym typeface="Wingdings" panose="05000000000000000000" pitchFamily="2" charset="2"/>
              </a:rPr>
              <a:t>   </a:t>
            </a:r>
            <a:r>
              <a:rPr lang="nl-BE" dirty="0" smtClean="0"/>
              <a:t>Die techniek staat bekend als 3D NAND (</a:t>
            </a:r>
            <a:r>
              <a:rPr lang="nl-BE" dirty="0" err="1" smtClean="0"/>
              <a:t>driedimensioneel</a:t>
            </a:r>
            <a:r>
              <a:rPr lang="nl-BE" dirty="0" smtClean="0"/>
              <a:t> NAND) of V-NAND (</a:t>
            </a:r>
            <a:r>
              <a:rPr lang="nl-BE" dirty="0" err="1" smtClean="0"/>
              <a:t>vertical</a:t>
            </a:r>
            <a:r>
              <a:rPr lang="nl-BE" dirty="0" smtClean="0"/>
              <a:t> NAND)</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11</a:t>
            </a:fld>
            <a:endParaRPr lang="nl-BE"/>
          </a:p>
        </p:txBody>
      </p:sp>
    </p:spTree>
    <p:extLst>
      <p:ext uri="{BB962C8B-B14F-4D97-AF65-F5344CB8AC3E}">
        <p14:creationId xmlns:p14="http://schemas.microsoft.com/office/powerpoint/2010/main" val="3372754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prestaties van moderne </a:t>
            </a:r>
            <a:r>
              <a:rPr lang="nl-BE" dirty="0" err="1"/>
              <a:t>SSD's</a:t>
            </a:r>
            <a:r>
              <a:rPr lang="nl-BE" dirty="0"/>
              <a:t> zijn indrukwekkend, maar de overdrachtssnelheid van gegevens naar de processor worden beperkt door de SATA-bus. Enkele fabrikanten hebben daarom een SSD op een PCI-Express uitbreidingskaart aangebracht. Zo'n kaart steek je in een vrij PCI-Express slot, waardoor de overdrachtssnelheid niet meer door de SATA-bus wordt beperkt.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12</a:t>
            </a:fld>
            <a:endParaRPr lang="nl-BE"/>
          </a:p>
        </p:txBody>
      </p:sp>
    </p:spTree>
    <p:extLst>
      <p:ext uri="{BB962C8B-B14F-4D97-AF65-F5344CB8AC3E}">
        <p14:creationId xmlns:p14="http://schemas.microsoft.com/office/powerpoint/2010/main" val="686092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Tegenwoordig zijn laptops en moederborden voor desktop computers vaak uitgerust met een m.2-slot. Dat ziet er uit als een klein uitbreidingssleufje waarop je een kaartje kan prikken met flash-chips erop: een m.2-SSD. Het slot is met de chipset verbonden door middel van het </a:t>
            </a:r>
            <a:r>
              <a:rPr lang="nl-BE" dirty="0" err="1"/>
              <a:t>NVMe</a:t>
            </a:r>
            <a:r>
              <a:rPr lang="nl-BE" dirty="0"/>
              <a:t>-protocol (non-</a:t>
            </a:r>
            <a:r>
              <a:rPr lang="nl-BE" dirty="0" err="1"/>
              <a:t>volatile</a:t>
            </a:r>
            <a:r>
              <a:rPr lang="nl-BE" dirty="0"/>
              <a:t> memory </a:t>
            </a:r>
            <a:r>
              <a:rPr lang="nl-BE" dirty="0" err="1"/>
              <a:t>express</a:t>
            </a:r>
            <a:r>
              <a:rPr lang="nl-BE" dirty="0"/>
              <a:t>), een overdrachtsprotocol dat speciaal voor SSD werd ontwikkeld. Hierdoor wordt de </a:t>
            </a:r>
            <a:r>
              <a:rPr lang="nl-BE" dirty="0" smtClean="0"/>
              <a:t>overdrachtssnelheid </a:t>
            </a:r>
            <a:r>
              <a:rPr lang="nl-BE" dirty="0"/>
              <a:t>niet meer beperkt door de SATA-bus. m.2-SSD’s zijn daarom heel wat performanter dan klassieke </a:t>
            </a:r>
            <a:r>
              <a:rPr lang="nl-BE" dirty="0" err="1"/>
              <a:t>SSD’s</a:t>
            </a:r>
            <a:r>
              <a:rPr lang="nl-BE" dirty="0"/>
              <a:t>. Nog een voordeel van m.2-SSD’s is dat zij veel minder plaats in beslag nemen, wat vooral bij draagbare apparaten een voordeel is. Bovendien hebben m.2-SSD’s geen aparte voeding nodig.</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13</a:t>
            </a:fld>
            <a:endParaRPr lang="nl-BE"/>
          </a:p>
        </p:txBody>
      </p:sp>
    </p:spTree>
    <p:extLst>
      <p:ext uri="{BB962C8B-B14F-4D97-AF65-F5344CB8AC3E}">
        <p14:creationId xmlns:p14="http://schemas.microsoft.com/office/powerpoint/2010/main" val="2123037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14</a:t>
            </a:fld>
            <a:endParaRPr lang="nl-BE"/>
          </a:p>
        </p:txBody>
      </p:sp>
    </p:spTree>
    <p:extLst>
      <p:ext uri="{BB962C8B-B14F-4D97-AF65-F5344CB8AC3E}">
        <p14:creationId xmlns:p14="http://schemas.microsoft.com/office/powerpoint/2010/main" val="17051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Flashgeheugen is erg populair. Ze kent zowel toepassingen in het systeemgeheugen van moderne computers – denk maar aan Flash ROM – als in permanente en uitwisselbare opslagmedia. Voorbeelden zijn geheugenkaartjes in digitale fototoestellen en de opslag in draagbare apparaten zoals smartphones en tablets. Ook USB-geheugensticks zijn erg populair. Ze worden soms zelfs geïntegreerd in gebruiksvoorwerpen zoals sleutelhangers of horloges.</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2</a:t>
            </a:fld>
            <a:endParaRPr lang="nl-BE"/>
          </a:p>
        </p:txBody>
      </p:sp>
    </p:spTree>
    <p:extLst>
      <p:ext uri="{BB962C8B-B14F-4D97-AF65-F5344CB8AC3E}">
        <p14:creationId xmlns:p14="http://schemas.microsoft.com/office/powerpoint/2010/main" val="2425519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Flash-geheugen wordt </a:t>
            </a:r>
            <a:r>
              <a:rPr lang="nl-BE" dirty="0" err="1"/>
              <a:t>solid</a:t>
            </a:r>
            <a:r>
              <a:rPr lang="nl-BE" dirty="0"/>
              <a:t> state geheugen genoemd omdat het geen bewegende delen bevat zoals een roterende schijf of schrijf- en leeskoppen. </a:t>
            </a:r>
            <a:endParaRPr lang="nl-BE" dirty="0" smtClean="0"/>
          </a:p>
          <a:p>
            <a:endParaRPr lang="nl-BE" dirty="0"/>
          </a:p>
          <a:p>
            <a:r>
              <a:rPr lang="nl-BE" dirty="0" smtClean="0">
                <a:sym typeface="Wingdings" panose="05000000000000000000" pitchFamily="2" charset="2"/>
              </a:rPr>
              <a:t>  </a:t>
            </a:r>
            <a:r>
              <a:rPr lang="nl-BE" dirty="0" smtClean="0"/>
              <a:t>Flash </a:t>
            </a:r>
            <a:r>
              <a:rPr lang="nl-BE" dirty="0"/>
              <a:t>geheugen heeft heel wat voordelen tegenover andere types van permanente gegevensopslag:</a:t>
            </a:r>
          </a:p>
          <a:p>
            <a:endParaRPr lang="nl-BE" dirty="0"/>
          </a:p>
          <a:p>
            <a:pPr marL="171450" indent="-171450">
              <a:buFont typeface="Arial" panose="020B0604020202020204" pitchFamily="34" charset="0"/>
              <a:buChar char="•"/>
            </a:pPr>
            <a:r>
              <a:rPr lang="nl-BE" dirty="0" smtClean="0"/>
              <a:t>Flash </a:t>
            </a:r>
            <a:r>
              <a:rPr lang="nl-BE" dirty="0"/>
              <a:t>geheugen maakt een snellere gegevensoverdracht mogelijk</a:t>
            </a:r>
            <a:r>
              <a:rPr lang="nl-BE" dirty="0" smtClean="0"/>
              <a:t>.</a:t>
            </a:r>
          </a:p>
          <a:p>
            <a:pPr marL="171450" indent="-171450">
              <a:buFont typeface="Arial" panose="020B0604020202020204" pitchFamily="34" charset="0"/>
              <a:buChar char="•"/>
            </a:pPr>
            <a:endParaRPr lang="nl-BE" dirty="0"/>
          </a:p>
          <a:p>
            <a:pPr marL="171450" indent="-171450">
              <a:buFont typeface="Arial" panose="020B0604020202020204" pitchFamily="34" charset="0"/>
              <a:buChar char="•"/>
            </a:pPr>
            <a:r>
              <a:rPr lang="nl-BE" dirty="0" smtClean="0"/>
              <a:t>Flash </a:t>
            </a:r>
            <a:r>
              <a:rPr lang="nl-BE" dirty="0"/>
              <a:t>geheugen is kleiner in omvang en lichter in gewicht.</a:t>
            </a:r>
          </a:p>
          <a:p>
            <a:pPr marL="171450" indent="-171450">
              <a:buFont typeface="Arial" panose="020B0604020202020204" pitchFamily="34" charset="0"/>
              <a:buChar char="•"/>
            </a:pPr>
            <a:endParaRPr lang="nl-BE" dirty="0" smtClean="0"/>
          </a:p>
          <a:p>
            <a:pPr marL="171450" indent="-171450">
              <a:buFont typeface="Arial" panose="020B0604020202020204" pitchFamily="34" charset="0"/>
              <a:buChar char="•"/>
            </a:pPr>
            <a:r>
              <a:rPr lang="nl-BE" dirty="0" smtClean="0"/>
              <a:t>Flash </a:t>
            </a:r>
            <a:r>
              <a:rPr lang="nl-BE" dirty="0"/>
              <a:t>geheugen is geluidloos, aangezien het geen bewegende delen bevat.</a:t>
            </a:r>
          </a:p>
          <a:p>
            <a:pPr marL="171450" indent="-171450">
              <a:buFont typeface="Arial" panose="020B0604020202020204" pitchFamily="34" charset="0"/>
              <a:buChar char="•"/>
            </a:pPr>
            <a:endParaRPr lang="nl-BE" dirty="0" smtClean="0"/>
          </a:p>
          <a:p>
            <a:pPr marL="171450" indent="-171450">
              <a:buFont typeface="Arial" panose="020B0604020202020204" pitchFamily="34" charset="0"/>
              <a:buChar char="•"/>
            </a:pPr>
            <a:r>
              <a:rPr lang="nl-BE" dirty="0" smtClean="0"/>
              <a:t>Flash </a:t>
            </a:r>
            <a:r>
              <a:rPr lang="nl-BE" dirty="0"/>
              <a:t>geheugen loopt daarom ook minder risico op defecten.</a:t>
            </a:r>
          </a:p>
          <a:p>
            <a:pPr marL="171450" indent="-171450">
              <a:buFont typeface="Arial" panose="020B0604020202020204" pitchFamily="34" charset="0"/>
              <a:buChar char="•"/>
            </a:pPr>
            <a:endParaRPr lang="nl-BE" dirty="0" smtClean="0"/>
          </a:p>
          <a:p>
            <a:pPr marL="171450" indent="-171450">
              <a:buFont typeface="Arial" panose="020B0604020202020204" pitchFamily="34" charset="0"/>
              <a:buChar char="•"/>
            </a:pPr>
            <a:r>
              <a:rPr lang="nl-BE" dirty="0" smtClean="0"/>
              <a:t>Flash </a:t>
            </a:r>
            <a:r>
              <a:rPr lang="nl-BE" dirty="0"/>
              <a:t>geheugen is erg energiezuinig.</a:t>
            </a:r>
          </a:p>
          <a:p>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3</a:t>
            </a:fld>
            <a:endParaRPr lang="nl-BE"/>
          </a:p>
        </p:txBody>
      </p:sp>
    </p:spTree>
    <p:extLst>
      <p:ext uri="{BB962C8B-B14F-4D97-AF65-F5344CB8AC3E}">
        <p14:creationId xmlns:p14="http://schemas.microsoft.com/office/powerpoint/2010/main" val="970502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Eigenlijk heeft flashgeheugen op dit ogenblik nog maar één nadeel: het is in </a:t>
            </a:r>
            <a:r>
              <a:rPr lang="nl-BE" dirty="0" smtClean="0"/>
              <a:t>verhouding </a:t>
            </a:r>
            <a:r>
              <a:rPr lang="nl-BE" dirty="0"/>
              <a:t>tot andere vormen van gegevensopslag duurder en daarom minder geschikt voor grote opslagcapaciteiten. Maar ook daar komt steeds meer verandering in.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4</a:t>
            </a:fld>
            <a:endParaRPr lang="nl-BE"/>
          </a:p>
        </p:txBody>
      </p:sp>
    </p:spTree>
    <p:extLst>
      <p:ext uri="{BB962C8B-B14F-4D97-AF65-F5344CB8AC3E}">
        <p14:creationId xmlns:p14="http://schemas.microsoft.com/office/powerpoint/2010/main" val="3063172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manier waarop flashgeheugen werkt, is enigszins vergelijkbaar met de manier waarop het werkgeheugen werkt (zie 4.2), maar op de kruising van de kolommen en de rijen bevinden zich transistoren die de eigenschap hebben om gegevens vast te houden zonder dat daar elektrische energie voor nodig is.</a:t>
            </a:r>
            <a:r>
              <a:rPr lang="nl-BE" dirty="0" smtClean="0"/>
              <a:t>.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5</a:t>
            </a:fld>
            <a:endParaRPr lang="nl-BE"/>
          </a:p>
        </p:txBody>
      </p:sp>
    </p:spTree>
    <p:extLst>
      <p:ext uri="{BB962C8B-B14F-4D97-AF65-F5344CB8AC3E}">
        <p14:creationId xmlns:p14="http://schemas.microsoft.com/office/powerpoint/2010/main" val="3394689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In allerhande draagbare apparatuur zoals fototoestellen, tablets en smartphones worden geheugenkaarten gebruikt. SD (Secure Digital), een kaartje van 32 mm x 24 mm x 2,1 mm, is veruit de meest gebruikte standaard voor geheugenkaarten. Afgeleiden zijn </a:t>
            </a:r>
            <a:r>
              <a:rPr lang="nl-BE" dirty="0" err="1"/>
              <a:t>MiniSD</a:t>
            </a:r>
            <a:r>
              <a:rPr lang="nl-BE" dirty="0"/>
              <a:t> (20 mm x 21,5 mm x 1,4 mm) en </a:t>
            </a:r>
            <a:r>
              <a:rPr lang="nl-BE" dirty="0" err="1"/>
              <a:t>MicroSD</a:t>
            </a:r>
            <a:r>
              <a:rPr lang="nl-BE" dirty="0"/>
              <a:t> (15 mm x 11 mm x 1 mm). </a:t>
            </a:r>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6</a:t>
            </a:fld>
            <a:endParaRPr lang="nl-BE"/>
          </a:p>
        </p:txBody>
      </p:sp>
    </p:spTree>
    <p:extLst>
      <p:ext uri="{BB962C8B-B14F-4D97-AF65-F5344CB8AC3E}">
        <p14:creationId xmlns:p14="http://schemas.microsoft.com/office/powerpoint/2010/main" val="1532449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Hoewel geheugenkaarten voornamelijk bedoeld zijn als opslagmedia voor kleine draagbare apparaten worden sommige computers ook uitgerust met een card </a:t>
            </a:r>
            <a:r>
              <a:rPr lang="nl-BE" dirty="0" smtClean="0"/>
              <a:t>reader </a:t>
            </a:r>
            <a:r>
              <a:rPr lang="nl-BE" dirty="0"/>
              <a:t>om gemakkelijk gegevens met een draagbaar apparaat uit te wisselen. </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7</a:t>
            </a:fld>
            <a:endParaRPr lang="nl-BE"/>
          </a:p>
        </p:txBody>
      </p:sp>
    </p:spTree>
    <p:extLst>
      <p:ext uri="{BB962C8B-B14F-4D97-AF65-F5344CB8AC3E}">
        <p14:creationId xmlns:p14="http://schemas.microsoft.com/office/powerpoint/2010/main" val="3533958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Er bestaan eveneens externe kaartlezers die je via USB op je computer kan aansluiten.</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8</a:t>
            </a:fld>
            <a:endParaRPr lang="nl-BE"/>
          </a:p>
        </p:txBody>
      </p:sp>
    </p:spTree>
    <p:extLst>
      <p:ext uri="{BB962C8B-B14F-4D97-AF65-F5344CB8AC3E}">
        <p14:creationId xmlns:p14="http://schemas.microsoft.com/office/powerpoint/2010/main" val="3117437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685800" y="514350"/>
            <a:ext cx="5486400" cy="3086100"/>
          </a:xfrm>
        </p:spPr>
      </p:sp>
      <p:sp>
        <p:nvSpPr>
          <p:cNvPr id="3" name="Tijdelijke aanduiding voor notities 2"/>
          <p:cNvSpPr>
            <a:spLocks noGrp="1"/>
          </p:cNvSpPr>
          <p:nvPr>
            <p:ph type="body" idx="1"/>
          </p:nvPr>
        </p:nvSpPr>
        <p:spPr>
          <a:xfrm>
            <a:off x="685800" y="3682093"/>
            <a:ext cx="5486400" cy="3600450"/>
          </a:xfrm>
        </p:spPr>
        <p:txBody>
          <a:bodyPr/>
          <a:lstStyle/>
          <a:p>
            <a:r>
              <a:rPr lang="nl-BE" dirty="0"/>
              <a:t>SSD (</a:t>
            </a:r>
            <a:r>
              <a:rPr lang="nl-BE" dirty="0" err="1"/>
              <a:t>solid</a:t>
            </a:r>
            <a:r>
              <a:rPr lang="nl-BE" dirty="0"/>
              <a:t> state disk of </a:t>
            </a:r>
            <a:r>
              <a:rPr lang="nl-BE" dirty="0" err="1"/>
              <a:t>solid</a:t>
            </a:r>
            <a:r>
              <a:rPr lang="nl-BE" dirty="0"/>
              <a:t> state drive) is sinds enkele jaren de populaire vervanger van de klassieke harde schijf. Ze is opgebouwd uit flash-geheugenchips, </a:t>
            </a:r>
            <a:r>
              <a:rPr lang="nl-BE" dirty="0" smtClean="0"/>
              <a:t>vergelijkbaar </a:t>
            </a:r>
            <a:r>
              <a:rPr lang="nl-BE" dirty="0"/>
              <a:t>met die in USB memory sticks of in geheugenkaarten. SSD-schijven bieden alle voordelen van flash geheugen maar zijn voorlopig per gigabyte nog wel wat duurder dan klassieke harde schijven. Maar verder zijn er enkel maar voordelen. </a:t>
            </a:r>
            <a:endParaRPr lang="nl-BE" dirty="0" smtClean="0"/>
          </a:p>
          <a:p>
            <a:endParaRPr lang="nl-BE" dirty="0"/>
          </a:p>
          <a:p>
            <a:r>
              <a:rPr lang="nl-BE" dirty="0" smtClean="0"/>
              <a:t>SSD-schijven </a:t>
            </a:r>
            <a:r>
              <a:rPr lang="nl-BE" dirty="0"/>
              <a:t>zijn vele malen sneller dan klassieke harde schijven. Zo start een computer met een SSD veel sneller op dat eentje met een harde schijf. De maximale prestaties kan je enkel behalen indien ook de verbinding tussen de schijf en het </a:t>
            </a:r>
            <a:r>
              <a:rPr lang="nl-BE" dirty="0" smtClean="0"/>
              <a:t>computersysteem </a:t>
            </a:r>
            <a:r>
              <a:rPr lang="nl-BE" dirty="0"/>
              <a:t>performant genoeg is.</a:t>
            </a:r>
          </a:p>
          <a:p>
            <a:endParaRPr lang="nl-BE" dirty="0" smtClean="0"/>
          </a:p>
          <a:p>
            <a:r>
              <a:rPr lang="nl-BE" dirty="0" smtClean="0">
                <a:sym typeface="Wingdings" panose="05000000000000000000" pitchFamily="2" charset="2"/>
              </a:rPr>
              <a:t>  </a:t>
            </a:r>
            <a:r>
              <a:rPr lang="nl-BE" dirty="0" smtClean="0"/>
              <a:t>Uiterlijk </a:t>
            </a:r>
            <a:r>
              <a:rPr lang="nl-BE" dirty="0"/>
              <a:t>lijken </a:t>
            </a:r>
            <a:r>
              <a:rPr lang="nl-BE" dirty="0" err="1"/>
              <a:t>SSD’s</a:t>
            </a:r>
            <a:r>
              <a:rPr lang="nl-BE" dirty="0"/>
              <a:t> erg op 2,5 inch harde schijven voor laptops, al wegen ze wel lichter. Ze passen perfect in de uitsparing die voor een harde schijf in een laptop zijn voorzien. Voor </a:t>
            </a:r>
            <a:r>
              <a:rPr lang="nl-BE" dirty="0" err="1"/>
              <a:t>desktop-computers</a:t>
            </a:r>
            <a:r>
              <a:rPr lang="nl-BE" dirty="0"/>
              <a:t> worden </a:t>
            </a:r>
            <a:r>
              <a:rPr lang="nl-BE" dirty="0" err="1"/>
              <a:t>SSD’s</a:t>
            </a:r>
            <a:r>
              <a:rPr lang="nl-BE" dirty="0"/>
              <a:t> in een speciale bracket ingebouwd, zodat ze in de computerbehuizing kunnen gemonteerd worden op de plaats van de harde schijf.</a:t>
            </a:r>
          </a:p>
          <a:p>
            <a:endParaRPr lang="nl-BE" dirty="0" smtClean="0">
              <a:sym typeface="Wingdings" panose="05000000000000000000" pitchFamily="2" charset="2"/>
            </a:endParaRPr>
          </a:p>
          <a:p>
            <a:r>
              <a:rPr lang="nl-BE" dirty="0" smtClean="0">
                <a:sym typeface="Wingdings" panose="05000000000000000000" pitchFamily="2" charset="2"/>
              </a:rPr>
              <a:t>   </a:t>
            </a:r>
            <a:r>
              <a:rPr lang="nl-BE" dirty="0" smtClean="0"/>
              <a:t>Een </a:t>
            </a:r>
            <a:r>
              <a:rPr lang="nl-BE" dirty="0"/>
              <a:t>theoretisch nadeel is dat elektromagnetische geheugenchips slechts een </a:t>
            </a:r>
            <a:r>
              <a:rPr lang="nl-BE" dirty="0" smtClean="0"/>
              <a:t>beperkt </a:t>
            </a:r>
            <a:r>
              <a:rPr lang="nl-BE" dirty="0"/>
              <a:t>aantal (lees: enkele duizenden) schrijfcycli aankunnen. De SSD-controller zorgt ervoor dat gegevens netjes over alle geheugenchips verspreid worden en dat alle chips min of meer even vaak gebruikt worden - dat heet </a:t>
            </a:r>
            <a:r>
              <a:rPr lang="nl-BE" dirty="0" err="1"/>
              <a:t>wear</a:t>
            </a:r>
            <a:r>
              <a:rPr lang="nl-BE" dirty="0"/>
              <a:t> </a:t>
            </a:r>
            <a:r>
              <a:rPr lang="nl-BE" dirty="0" err="1"/>
              <a:t>levelling</a:t>
            </a:r>
            <a:r>
              <a:rPr lang="nl-BE" dirty="0"/>
              <a:t>. Op die manier kan de levensduur van de hele SSD worden verlengd en zijn harde schijven in de praktijk meer onderhevig aan slijtage dan SSD-schijven omwille van de roterende onderdelen. </a:t>
            </a:r>
          </a:p>
          <a:p>
            <a:endParaRPr lang="nl-BE" dirty="0" smtClean="0"/>
          </a:p>
          <a:p>
            <a:r>
              <a:rPr lang="nl-BE" dirty="0">
                <a:sym typeface="Wingdings" panose="05000000000000000000" pitchFamily="2" charset="2"/>
              </a:rPr>
              <a:t> </a:t>
            </a:r>
            <a:r>
              <a:rPr lang="nl-BE" dirty="0" smtClean="0">
                <a:sym typeface="Wingdings" panose="05000000000000000000" pitchFamily="2" charset="2"/>
              </a:rPr>
              <a:t>  </a:t>
            </a:r>
            <a:r>
              <a:rPr lang="nl-BE" dirty="0" smtClean="0"/>
              <a:t>Op </a:t>
            </a:r>
            <a:r>
              <a:rPr lang="nl-BE" dirty="0"/>
              <a:t>een SSD worden geheugenchips ingedeeld in blokken van 512 KB, die op hun beurt ingedeeld worden in pages (“pagina’s”) van 4 KB. Gegevens worden steeds in "</a:t>
            </a:r>
            <a:r>
              <a:rPr lang="nl-BE" dirty="0" smtClean="0"/>
              <a:t>pagina's</a:t>
            </a:r>
            <a:r>
              <a:rPr lang="nl-BE" dirty="0"/>
              <a:t>" van 4 KB weggeschreven. Gegevens wissen gebeurt echter in blokken van 512 KB. Bij het vervangen van informatie moet daarom goed worden opgelet om geldige gegevens te scheiden van de gegevens die moeten vervangen worden. De nog </a:t>
            </a:r>
            <a:r>
              <a:rPr lang="nl-BE" dirty="0" smtClean="0"/>
              <a:t>geldige </a:t>
            </a:r>
            <a:r>
              <a:rPr lang="nl-BE" dirty="0"/>
              <a:t>gegevens worden daarbij naar een ander blok weggeschreven alvorens het hele blok wordt gewist. Een controller moet daarom goed bijhouden welke gegevens nog bewaard moeten blijven en welke niet. Dat heet </a:t>
            </a:r>
            <a:r>
              <a:rPr lang="nl-BE" dirty="0" err="1"/>
              <a:t>garbage</a:t>
            </a:r>
            <a:r>
              <a:rPr lang="nl-BE" dirty="0"/>
              <a:t> </a:t>
            </a:r>
            <a:r>
              <a:rPr lang="nl-BE" dirty="0" err="1"/>
              <a:t>collection</a:t>
            </a:r>
            <a:r>
              <a:rPr lang="nl-BE" dirty="0"/>
              <a:t>.</a:t>
            </a:r>
            <a:endParaRPr lang="nl-BE" dirty="0"/>
          </a:p>
        </p:txBody>
      </p:sp>
      <p:sp>
        <p:nvSpPr>
          <p:cNvPr id="4" name="Tijdelijke aanduiding voor dianummer 3"/>
          <p:cNvSpPr>
            <a:spLocks noGrp="1"/>
          </p:cNvSpPr>
          <p:nvPr>
            <p:ph type="sldNum" sz="quarter" idx="10"/>
          </p:nvPr>
        </p:nvSpPr>
        <p:spPr/>
        <p:txBody>
          <a:bodyPr/>
          <a:lstStyle/>
          <a:p>
            <a:fld id="{F1B430CF-FA70-4292-B878-AFEA74AD5DAB}" type="slidenum">
              <a:rPr lang="nl-BE" smtClean="0"/>
              <a:t>9</a:t>
            </a:fld>
            <a:endParaRPr lang="nl-BE"/>
          </a:p>
        </p:txBody>
      </p:sp>
    </p:spTree>
    <p:extLst>
      <p:ext uri="{BB962C8B-B14F-4D97-AF65-F5344CB8AC3E}">
        <p14:creationId xmlns:p14="http://schemas.microsoft.com/office/powerpoint/2010/main" val="2111281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2174629" y="2628899"/>
            <a:ext cx="9633439" cy="1338263"/>
          </a:xfrm>
        </p:spPr>
        <p:txBody>
          <a:bodyPr anchor="b"/>
          <a:lstStyle>
            <a:lvl1pPr algn="ctr">
              <a:defRPr sz="6000"/>
            </a:lvl1pPr>
          </a:lstStyle>
          <a:p>
            <a:r>
              <a:rPr lang="nl-NL" dirty="0" smtClean="0"/>
              <a:t>Klik om de stijl te bewerken</a:t>
            </a:r>
            <a:endParaRPr lang="nl-BE" dirty="0"/>
          </a:p>
        </p:txBody>
      </p:sp>
      <p:sp>
        <p:nvSpPr>
          <p:cNvPr id="3" name="Ondertitel 2"/>
          <p:cNvSpPr>
            <a:spLocks noGrp="1"/>
          </p:cNvSpPr>
          <p:nvPr>
            <p:ph type="subTitle" idx="1"/>
          </p:nvPr>
        </p:nvSpPr>
        <p:spPr>
          <a:xfrm>
            <a:off x="2174629" y="4173538"/>
            <a:ext cx="963343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smtClean="0"/>
              <a:t>Klik om de ondertitelstijl van het model te bewerken</a:t>
            </a:r>
            <a:endParaRPr lang="nl-BE" dirty="0"/>
          </a:p>
        </p:txBody>
      </p:sp>
    </p:spTree>
    <p:extLst>
      <p:ext uri="{BB962C8B-B14F-4D97-AF65-F5344CB8AC3E}">
        <p14:creationId xmlns:p14="http://schemas.microsoft.com/office/powerpoint/2010/main" val="236617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a:hlinkClick r:id="" action="ppaction://hlinkshowjump?jump=previousslide"/>
          </p:cNvPr>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7" name="Rechthoek 6">
            <a:hlinkClick r:id="" action="ppaction://hlinkshowjump?jump=nextslide"/>
          </p:cNvPr>
          <p:cNvSpPr/>
          <p:nvPr userDrawn="1"/>
        </p:nvSpPr>
        <p:spPr>
          <a:xfrm>
            <a:off x="94014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9" name="Gelijkbenige driehoek 8">
            <a:hlinkClick r:id="" action="ppaction://hlinkshowjump?jump=nextslide"/>
          </p:cNvPr>
          <p:cNvSpPr/>
          <p:nvPr userDrawn="1"/>
        </p:nvSpPr>
        <p:spPr>
          <a:xfrm rot="5400000">
            <a:off x="103014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1" name="Rechthoek 10">
            <a:hlinkClick r:id="" action="ppaction://hlinkshowjump?jump=lastslide"/>
          </p:cNvPr>
          <p:cNvSpPr/>
          <p:nvPr userDrawn="1"/>
        </p:nvSpPr>
        <p:spPr>
          <a:xfrm>
            <a:off x="95117" y="5776546"/>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EXIT</a:t>
            </a:r>
            <a:endParaRPr lang="nl-BE" sz="2400" dirty="0">
              <a:latin typeface="Barlow Condensed Medium" panose="00000606000000000000" pitchFamily="2" charset="0"/>
            </a:endParaRPr>
          </a:p>
        </p:txBody>
      </p:sp>
      <p:sp>
        <p:nvSpPr>
          <p:cNvPr id="13"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201758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Leeg">
    <p:spTree>
      <p:nvGrpSpPr>
        <p:cNvPr id="1" name=""/>
        <p:cNvGrpSpPr/>
        <p:nvPr/>
      </p:nvGrpSpPr>
      <p:grpSpPr>
        <a:xfrm>
          <a:off x="0" y="0"/>
          <a:ext cx="0" cy="0"/>
          <a:chOff x="0" y="0"/>
          <a:chExt cx="0" cy="0"/>
        </a:xfrm>
      </p:grpSpPr>
      <p:sp>
        <p:nvSpPr>
          <p:cNvPr id="5" name="Tijdelijke aanduiding voor dianummer 5"/>
          <p:cNvSpPr>
            <a:spLocks noGrp="1"/>
          </p:cNvSpPr>
          <p:nvPr>
            <p:ph type="sldNum" sz="quarter" idx="4"/>
          </p:nvPr>
        </p:nvSpPr>
        <p:spPr>
          <a:xfrm>
            <a:off x="98386" y="6368698"/>
            <a:ext cx="1561761" cy="365125"/>
          </a:xfrm>
          <a:prstGeom prst="rect">
            <a:avLst/>
          </a:prstGeom>
        </p:spPr>
        <p:txBody>
          <a:bodyPr vert="horz" lIns="91440" tIns="45720" rIns="91440" bIns="45720" rtlCol="0" anchor="ctr"/>
          <a:lstStyle>
            <a:lvl1pPr algn="ctr">
              <a:defRPr sz="2400">
                <a:solidFill>
                  <a:schemeClr val="accent1">
                    <a:lumMod val="40000"/>
                    <a:lumOff val="60000"/>
                  </a:schemeClr>
                </a:solidFill>
                <a:latin typeface="Barlow Condensed Medium" panose="00000606000000000000" pitchFamily="2" charset="0"/>
              </a:defRPr>
            </a:lvl1pPr>
          </a:lstStyle>
          <a:p>
            <a:fld id="{488C8672-CA28-4FB0-BA1B-D11D790EBBC7}" type="slidenum">
              <a:rPr lang="nl-BE" smtClean="0"/>
              <a:pPr/>
              <a:t>‹nr.›</a:t>
            </a:fld>
            <a:endParaRPr lang="nl-BE" dirty="0"/>
          </a:p>
        </p:txBody>
      </p:sp>
      <p:sp>
        <p:nvSpPr>
          <p:cNvPr id="6" name="Rechthoek 5"/>
          <p:cNvSpPr/>
          <p:nvPr userDrawn="1"/>
        </p:nvSpPr>
        <p:spPr>
          <a:xfrm>
            <a:off x="95117" y="4950836"/>
            <a:ext cx="720000" cy="72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 name="Gelijkbenige driehoek 7">
            <a:hlinkClick r:id="" action="ppaction://hlinkshowjump?jump=previousslide"/>
          </p:cNvPr>
          <p:cNvSpPr/>
          <p:nvPr userDrawn="1"/>
        </p:nvSpPr>
        <p:spPr>
          <a:xfrm rot="16200000">
            <a:off x="185117" y="5040836"/>
            <a:ext cx="540000" cy="540000"/>
          </a:xfrm>
          <a:prstGeom prst="triangl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7"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11546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rotWithShape="1">
          <a:blip r:embed="rId5">
            <a:extLst>
              <a:ext uri="{28A0092B-C50C-407E-A947-70E740481C1C}">
                <a14:useLocalDpi xmlns:a14="http://schemas.microsoft.com/office/drawing/2010/main" val="0"/>
              </a:ext>
            </a:extLst>
          </a:blip>
          <a:srcRect r="6219"/>
          <a:stretch/>
        </p:blipFill>
        <p:spPr>
          <a:xfrm>
            <a:off x="1749669" y="0"/>
            <a:ext cx="10484040" cy="6858000"/>
          </a:xfrm>
          <a:prstGeom prst="rect">
            <a:avLst/>
          </a:prstGeom>
        </p:spPr>
      </p:pic>
      <p:sp>
        <p:nvSpPr>
          <p:cNvPr id="8" name="Rechthoek 7"/>
          <p:cNvSpPr/>
          <p:nvPr userDrawn="1"/>
        </p:nvSpPr>
        <p:spPr>
          <a:xfrm>
            <a:off x="2797" y="0"/>
            <a:ext cx="1749670" cy="6858000"/>
          </a:xfrm>
          <a:prstGeom prst="rect">
            <a:avLst/>
          </a:prstGeom>
          <a:gradFill>
            <a:gsLst>
              <a:gs pos="0">
                <a:srgbClr val="E9F1F9"/>
              </a:gs>
              <a:gs pos="0">
                <a:schemeClr val="accent1">
                  <a:lumMod val="5000"/>
                  <a:lumOff val="95000"/>
                </a:schemeClr>
              </a:gs>
              <a:gs pos="100000">
                <a:schemeClr val="bg1">
                  <a:lumMod val="25000"/>
                </a:schemeClr>
              </a:gs>
              <a:gs pos="0">
                <a:schemeClr val="accent1"/>
              </a:gs>
              <a:gs pos="76000">
                <a:schemeClr val="accent2"/>
              </a:gs>
            </a:gsLst>
            <a:lin ang="5400000" scaled="1"/>
          </a:gradFill>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l-BE" sz="2800"/>
          </a:p>
        </p:txBody>
      </p:sp>
      <p:sp>
        <p:nvSpPr>
          <p:cNvPr id="2" name="Tijdelijke aanduiding voor titel 1"/>
          <p:cNvSpPr>
            <a:spLocks noGrp="1"/>
          </p:cNvSpPr>
          <p:nvPr>
            <p:ph type="title"/>
          </p:nvPr>
        </p:nvSpPr>
        <p:spPr>
          <a:xfrm>
            <a:off x="1896812" y="365125"/>
            <a:ext cx="10095896" cy="1325563"/>
          </a:xfrm>
          <a:prstGeom prst="rect">
            <a:avLst/>
          </a:prstGeom>
        </p:spPr>
        <p:txBody>
          <a:bodyPr vert="horz" lIns="91440" tIns="45720" rIns="91440" bIns="45720" rtlCol="0" anchor="ctr">
            <a:normAutofit/>
          </a:bodyPr>
          <a:lstStyle/>
          <a:p>
            <a:r>
              <a:rPr lang="nl-NL" dirty="0" smtClean="0"/>
              <a:t>Klik om de stijl te bewerken</a:t>
            </a:r>
            <a:endParaRPr lang="nl-BE" dirty="0"/>
          </a:p>
        </p:txBody>
      </p:sp>
      <p:sp>
        <p:nvSpPr>
          <p:cNvPr id="3" name="Tijdelijke aanduiding voor tekst 2"/>
          <p:cNvSpPr>
            <a:spLocks noGrp="1"/>
          </p:cNvSpPr>
          <p:nvPr>
            <p:ph type="body" idx="1"/>
          </p:nvPr>
        </p:nvSpPr>
        <p:spPr>
          <a:xfrm>
            <a:off x="1896812" y="1825625"/>
            <a:ext cx="10095896" cy="4351338"/>
          </a:xfrm>
          <a:prstGeom prst="rect">
            <a:avLst/>
          </a:prstGeom>
        </p:spPr>
        <p:txBody>
          <a:bodyPr vert="horz" lIns="91440" tIns="45720" rIns="91440" bIns="45720" rtlCol="0">
            <a:normAutofit/>
          </a:bodyPr>
          <a:lstStyle/>
          <a:p>
            <a:pPr lvl="0"/>
            <a:r>
              <a:rPr lang="nl-NL" dirty="0" smtClean="0"/>
              <a:t>Tekststijl van het model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voettekst 4"/>
          <p:cNvSpPr>
            <a:spLocks noGrp="1"/>
          </p:cNvSpPr>
          <p:nvPr>
            <p:ph type="ftr" sz="quarter" idx="3"/>
          </p:nvPr>
        </p:nvSpPr>
        <p:spPr>
          <a:xfrm>
            <a:off x="5595" y="399594"/>
            <a:ext cx="1744074" cy="350116"/>
          </a:xfrm>
          <a:prstGeom prst="rect">
            <a:avLst/>
          </a:prstGeom>
        </p:spPr>
        <p:txBody>
          <a:bodyPr vert="horz" lIns="91440" tIns="45720" rIns="91440" bIns="45720" rtlCol="0" anchor="ctr"/>
          <a:lstStyle>
            <a:lvl1pPr algn="ctr">
              <a:defRPr lang="nl-BE" sz="1450" smtClean="0">
                <a:solidFill>
                  <a:schemeClr val="accent1">
                    <a:lumMod val="40000"/>
                    <a:lumOff val="60000"/>
                  </a:schemeClr>
                </a:solidFill>
                <a:latin typeface="Barlow Condensed Medium" panose="00000606000000000000" pitchFamily="2" charset="0"/>
              </a:defRPr>
            </a:lvl1pPr>
          </a:lstStyle>
          <a:p>
            <a:r>
              <a:rPr lang="nl-BE" dirty="0" err="1" smtClean="0"/>
              <a:t>Computerhardware</a:t>
            </a:r>
            <a:r>
              <a:rPr lang="nl-BE" dirty="0" smtClean="0"/>
              <a:t> 3.0</a:t>
            </a:r>
            <a:endParaRPr lang="nl-BE" dirty="0"/>
          </a:p>
        </p:txBody>
      </p:sp>
      <p:pic>
        <p:nvPicPr>
          <p:cNvPr id="9" name="Afbeelding 8"/>
          <p:cNvPicPr>
            <a:picLocks noChangeAspect="1"/>
          </p:cNvPicPr>
          <p:nvPr userDrawn="1"/>
        </p:nvPicPr>
        <p:blipFill>
          <a:blip r:embed="rId6" cstate="print">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95117" y="122998"/>
            <a:ext cx="1565030" cy="328656"/>
          </a:xfrm>
          <a:prstGeom prst="rect">
            <a:avLst/>
          </a:prstGeom>
        </p:spPr>
      </p:pic>
    </p:spTree>
    <p:extLst>
      <p:ext uri="{BB962C8B-B14F-4D97-AF65-F5344CB8AC3E}">
        <p14:creationId xmlns:p14="http://schemas.microsoft.com/office/powerpoint/2010/main" val="3425684604"/>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5400" kern="1200">
          <a:solidFill>
            <a:schemeClr val="accent1">
              <a:lumMod val="40000"/>
              <a:lumOff val="60000"/>
            </a:schemeClr>
          </a:solidFill>
          <a:latin typeface="Barlow Condensed Medium" panose="00000606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accent1">
              <a:lumMod val="40000"/>
              <a:lumOff val="60000"/>
            </a:schemeClr>
          </a:solidFill>
          <a:latin typeface="Barlow Condensed Medium" panose="00000606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accent1">
              <a:lumMod val="40000"/>
              <a:lumOff val="60000"/>
            </a:schemeClr>
          </a:solidFill>
          <a:latin typeface="Barlow Condensed Medium" panose="00000606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accent1">
              <a:lumMod val="40000"/>
              <a:lumOff val="60000"/>
            </a:schemeClr>
          </a:solidFill>
          <a:latin typeface="Barlow Condensed Medium" panose="00000606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40000"/>
              <a:lumOff val="60000"/>
            </a:schemeClr>
          </a:solidFill>
          <a:latin typeface="Barlow Condensed Medium" panose="00000606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5.3 Flash </a:t>
            </a:r>
            <a:r>
              <a:rPr lang="nl-BE" dirty="0" smtClean="0"/>
              <a:t>gegevensopslag</a:t>
            </a:r>
            <a:endParaRPr lang="nl-BE" dirty="0"/>
          </a:p>
        </p:txBody>
      </p:sp>
      <p:sp>
        <p:nvSpPr>
          <p:cNvPr id="3" name="Ondertitel 2"/>
          <p:cNvSpPr>
            <a:spLocks noGrp="1"/>
          </p:cNvSpPr>
          <p:nvPr>
            <p:ph type="subTitle" idx="1"/>
          </p:nvPr>
        </p:nvSpPr>
        <p:spPr/>
        <p:txBody>
          <a:bodyPr/>
          <a:lstStyle/>
          <a:p>
            <a:r>
              <a:rPr lang="nl-BE" dirty="0" err="1" smtClean="0"/>
              <a:t>Computerhardware</a:t>
            </a:r>
            <a:r>
              <a:rPr lang="nl-BE" dirty="0" smtClean="0"/>
              <a:t> 3.0</a:t>
            </a:r>
            <a:endParaRPr lang="nl-BE" dirty="0"/>
          </a:p>
        </p:txBody>
      </p:sp>
    </p:spTree>
    <p:extLst>
      <p:ext uri="{BB962C8B-B14F-4D97-AF65-F5344CB8AC3E}">
        <p14:creationId xmlns:p14="http://schemas.microsoft.com/office/powerpoint/2010/main" val="1677626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10</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18" name="Tekstvak 17"/>
          <p:cNvSpPr txBox="1"/>
          <p:nvPr/>
        </p:nvSpPr>
        <p:spPr>
          <a:xfrm>
            <a:off x="2019300" y="1422559"/>
            <a:ext cx="405003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NAND</a:t>
            </a:r>
            <a:endParaRPr lang="nl-BE" sz="5400" dirty="0">
              <a:solidFill>
                <a:schemeClr val="bg1"/>
              </a:solidFill>
              <a:latin typeface="Barlow Condensed" panose="00000506000000000000" pitchFamily="2" charset="0"/>
            </a:endParaRPr>
          </a:p>
        </p:txBody>
      </p:sp>
      <p:pic>
        <p:nvPicPr>
          <p:cNvPr id="8194" name="Picture 2" descr="NOR logic - Wikipedia"/>
          <p:cNvPicPr>
            <a:picLocks noChangeAspect="1" noChangeArrowheads="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89520" y="2563179"/>
            <a:ext cx="4017010" cy="167375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NAND ANSI Labelled.svg"/>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35834" y="2563179"/>
            <a:ext cx="3982086" cy="1659203"/>
          </a:xfrm>
          <a:prstGeom prst="rect">
            <a:avLst/>
          </a:prstGeom>
          <a:noFill/>
          <a:extLst>
            <a:ext uri="{909E8E84-426E-40DD-AFC4-6F175D3DCCD1}">
              <a14:hiddenFill xmlns:a14="http://schemas.microsoft.com/office/drawing/2010/main">
                <a:solidFill>
                  <a:srgbClr val="FFFFFF"/>
                </a:solidFill>
              </a14:hiddenFill>
            </a:ext>
          </a:extLst>
        </p:spPr>
      </p:pic>
      <p:sp>
        <p:nvSpPr>
          <p:cNvPr id="17" name="Tekstvak 16"/>
          <p:cNvSpPr txBox="1"/>
          <p:nvPr/>
        </p:nvSpPr>
        <p:spPr>
          <a:xfrm>
            <a:off x="7349490" y="1418096"/>
            <a:ext cx="405003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NOR</a:t>
            </a:r>
            <a:endParaRPr lang="nl-BE" sz="5400" dirty="0">
              <a:solidFill>
                <a:schemeClr val="bg1"/>
              </a:solidFill>
              <a:latin typeface="Barlow Condensed" panose="00000506000000000000" pitchFamily="2" charset="0"/>
            </a:endParaRPr>
          </a:p>
        </p:txBody>
      </p:sp>
      <p:sp>
        <p:nvSpPr>
          <p:cNvPr id="23" name="Rechthoek 22"/>
          <p:cNvSpPr/>
          <p:nvPr/>
        </p:nvSpPr>
        <p:spPr>
          <a:xfrm>
            <a:off x="2019300" y="5402545"/>
            <a:ext cx="992505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6000" dirty="0" err="1" smtClean="0">
                <a:solidFill>
                  <a:schemeClr val="accent6"/>
                </a:solidFill>
                <a:latin typeface="Barlow Condensed" panose="00000506000000000000" pitchFamily="2" charset="0"/>
              </a:rPr>
              <a:t>bitcel</a:t>
            </a:r>
            <a:endParaRPr lang="nl-BE" sz="6000" dirty="0">
              <a:solidFill>
                <a:schemeClr val="accent6"/>
              </a:solidFill>
              <a:latin typeface="Barlow Condensed" panose="00000506000000000000" pitchFamily="2" charset="0"/>
            </a:endParaRPr>
          </a:p>
        </p:txBody>
      </p:sp>
      <p:sp>
        <p:nvSpPr>
          <p:cNvPr id="8" name="Plus 7"/>
          <p:cNvSpPr/>
          <p:nvPr/>
        </p:nvSpPr>
        <p:spPr>
          <a:xfrm>
            <a:off x="6366510" y="2864644"/>
            <a:ext cx="982980" cy="1070823"/>
          </a:xfrm>
          <a:prstGeom prst="mathPlus">
            <a:avLst>
              <a:gd name="adj1" fmla="val 16543"/>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cxnSp>
        <p:nvCxnSpPr>
          <p:cNvPr id="11" name="Rechte verbindingslijn met pijl 10"/>
          <p:cNvCxnSpPr/>
          <p:nvPr/>
        </p:nvCxnSpPr>
        <p:spPr>
          <a:xfrm>
            <a:off x="6858000" y="4037145"/>
            <a:ext cx="0" cy="1200150"/>
          </a:xfrm>
          <a:prstGeom prst="straightConnector1">
            <a:avLst/>
          </a:prstGeom>
          <a:ln w="57150">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4755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8196"/>
                                        </p:tgtEl>
                                        <p:attrNameLst>
                                          <p:attrName>style.visibility</p:attrName>
                                        </p:attrNameLst>
                                      </p:cBhvr>
                                      <p:to>
                                        <p:strVal val="visible"/>
                                      </p:to>
                                    </p:set>
                                    <p:animEffect transition="in" filter="fade">
                                      <p:cBhvr>
                                        <p:cTn id="10" dur="500"/>
                                        <p:tgtEl>
                                          <p:spTgt spid="819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nodeType="withEffect">
                                  <p:stCondLst>
                                    <p:cond delay="0"/>
                                  </p:stCondLst>
                                  <p:childTnLst>
                                    <p:set>
                                      <p:cBhvr>
                                        <p:cTn id="16" dur="1" fill="hold">
                                          <p:stCondLst>
                                            <p:cond delay="0"/>
                                          </p:stCondLst>
                                        </p:cTn>
                                        <p:tgtEl>
                                          <p:spTgt spid="8194"/>
                                        </p:tgtEl>
                                        <p:attrNameLst>
                                          <p:attrName>style.visibility</p:attrName>
                                        </p:attrNameLst>
                                      </p:cBhvr>
                                      <p:to>
                                        <p:strVal val="visible"/>
                                      </p:to>
                                    </p:set>
                                    <p:animEffect transition="in" filter="fade">
                                      <p:cBhvr>
                                        <p:cTn id="17" dur="500"/>
                                        <p:tgtEl>
                                          <p:spTgt spid="819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P spid="23"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11</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7170" name="Picture 2" descr="NAND flash ecosystem - NVMdurance"/>
          <p:cNvPicPr>
            <a:picLocks noChangeAspect="1" noChangeArrowheads="1"/>
          </p:cNvPicPr>
          <p:nvPr/>
        </p:nvPicPr>
        <p:blipFill rotWithShape="1">
          <a:blip r:embed="rId3">
            <a:extLst>
              <a:ext uri="{28A0092B-C50C-407E-A947-70E740481C1C}">
                <a14:useLocalDpi xmlns:a14="http://schemas.microsoft.com/office/drawing/2010/main" val="0"/>
              </a:ext>
            </a:extLst>
          </a:blip>
          <a:srcRect l="587" b="6257"/>
          <a:stretch/>
        </p:blipFill>
        <p:spPr bwMode="auto">
          <a:xfrm>
            <a:off x="2036253" y="1254098"/>
            <a:ext cx="9908097" cy="5479725"/>
          </a:xfrm>
          <a:prstGeom prst="rect">
            <a:avLst/>
          </a:prstGeom>
          <a:noFill/>
          <a:extLst>
            <a:ext uri="{909E8E84-426E-40DD-AFC4-6F175D3DCCD1}">
              <a14:hiddenFill xmlns:a14="http://schemas.microsoft.com/office/drawing/2010/main">
                <a:solidFill>
                  <a:srgbClr val="FFFFFF"/>
                </a:solidFill>
              </a14:hiddenFill>
            </a:ext>
          </a:extLst>
        </p:spPr>
      </p:pic>
      <p:sp>
        <p:nvSpPr>
          <p:cNvPr id="11" name="Rechthoek 10"/>
          <p:cNvSpPr/>
          <p:nvPr/>
        </p:nvSpPr>
        <p:spPr>
          <a:xfrm>
            <a:off x="2019300" y="1254098"/>
            <a:ext cx="4804410" cy="5479725"/>
          </a:xfrm>
          <a:prstGeom prst="rect">
            <a:avLst/>
          </a:prstGeom>
          <a:solidFill>
            <a:srgbClr val="13332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5400" dirty="0" smtClean="0">
                <a:solidFill>
                  <a:schemeClr val="accent6"/>
                </a:solidFill>
                <a:latin typeface="Barlow Condensed" panose="00000506000000000000" pitchFamily="2" charset="0"/>
              </a:rPr>
              <a:t>V-NAND</a:t>
            </a:r>
            <a:br>
              <a:rPr lang="nl-BE" sz="5400" dirty="0" smtClean="0">
                <a:solidFill>
                  <a:schemeClr val="accent6"/>
                </a:solidFill>
                <a:latin typeface="Barlow Condensed" panose="00000506000000000000" pitchFamily="2" charset="0"/>
              </a:rPr>
            </a:br>
            <a:r>
              <a:rPr lang="nl-BE" sz="5400" dirty="0" err="1" smtClean="0">
                <a:solidFill>
                  <a:schemeClr val="accent6"/>
                </a:solidFill>
                <a:latin typeface="Barlow Condensed" panose="00000506000000000000" pitchFamily="2" charset="0"/>
              </a:rPr>
              <a:t>vertical</a:t>
            </a:r>
            <a:r>
              <a:rPr lang="nl-BE" sz="5400" dirty="0" smtClean="0">
                <a:solidFill>
                  <a:schemeClr val="accent6"/>
                </a:solidFill>
                <a:latin typeface="Barlow Condensed" panose="00000506000000000000" pitchFamily="2" charset="0"/>
              </a:rPr>
              <a:t> NAND</a:t>
            </a:r>
            <a:endParaRPr lang="nl-BE" sz="5400" dirty="0">
              <a:solidFill>
                <a:schemeClr val="accent6"/>
              </a:solidFill>
              <a:latin typeface="Barlow Condensed" panose="00000506000000000000" pitchFamily="2" charset="0"/>
            </a:endParaRPr>
          </a:p>
        </p:txBody>
      </p:sp>
    </p:spTree>
    <p:extLst>
      <p:ext uri="{BB962C8B-B14F-4D97-AF65-F5344CB8AC3E}">
        <p14:creationId xmlns:p14="http://schemas.microsoft.com/office/powerpoint/2010/main" val="290426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95</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12</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9218" name="Picture 2" descr="M.2 2x4 Low-profile PCIe Card - Sonn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1588" y="1480394"/>
            <a:ext cx="9932762" cy="4588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691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95</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13</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11" name="Afbeelding 10" descr="Kingston NV1 2TB M.2 2280 NVMe PCIe Internal SSD Up to 2100 MB/s  SNVS/2000G: Buy Online at Best Price in UAE - Amazon.ae"/>
          <p:cNvPicPr/>
          <p:nvPr/>
        </p:nvPicPr>
        <p:blipFill rotWithShape="1">
          <a:blip r:embed="rId3" cstate="print">
            <a:extLst>
              <a:ext uri="{28A0092B-C50C-407E-A947-70E740481C1C}">
                <a14:useLocalDpi xmlns:a14="http://schemas.microsoft.com/office/drawing/2010/main" val="0"/>
              </a:ext>
            </a:extLst>
          </a:blip>
          <a:srcRect l="6812" t="21003" r="23207" b="22167"/>
          <a:stretch/>
        </p:blipFill>
        <p:spPr bwMode="auto">
          <a:xfrm>
            <a:off x="2019300" y="1268730"/>
            <a:ext cx="9925050" cy="5440680"/>
          </a:xfrm>
          <a:prstGeom prst="rect">
            <a:avLst/>
          </a:prstGeom>
          <a:noFill/>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
        <p:nvSpPr>
          <p:cNvPr id="12" name="Rechthoek 11"/>
          <p:cNvSpPr/>
          <p:nvPr/>
        </p:nvSpPr>
        <p:spPr>
          <a:xfrm>
            <a:off x="2213610" y="3486952"/>
            <a:ext cx="2644140" cy="1361723"/>
          </a:xfrm>
          <a:prstGeom prst="rect">
            <a:avLst/>
          </a:prstGeom>
          <a:solidFill>
            <a:srgbClr val="13332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5400" dirty="0" smtClean="0">
                <a:solidFill>
                  <a:schemeClr val="accent6"/>
                </a:solidFill>
                <a:latin typeface="Barlow Condensed" panose="00000506000000000000" pitchFamily="2" charset="0"/>
              </a:rPr>
              <a:t>m.2</a:t>
            </a:r>
            <a:endParaRPr lang="nl-BE" sz="5400" dirty="0">
              <a:solidFill>
                <a:schemeClr val="accent6"/>
              </a:solidFill>
              <a:latin typeface="Barlow Condensed" panose="00000506000000000000" pitchFamily="2" charset="0"/>
            </a:endParaRPr>
          </a:p>
        </p:txBody>
      </p:sp>
      <p:sp>
        <p:nvSpPr>
          <p:cNvPr id="13" name="Rechthoek 12"/>
          <p:cNvSpPr/>
          <p:nvPr/>
        </p:nvSpPr>
        <p:spPr>
          <a:xfrm>
            <a:off x="2213610" y="5098181"/>
            <a:ext cx="2644140" cy="1361723"/>
          </a:xfrm>
          <a:prstGeom prst="rect">
            <a:avLst/>
          </a:prstGeom>
          <a:solidFill>
            <a:srgbClr val="133328"/>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5400" dirty="0" err="1" smtClean="0">
                <a:solidFill>
                  <a:schemeClr val="accent6"/>
                </a:solidFill>
                <a:latin typeface="Barlow Condensed" panose="00000506000000000000" pitchFamily="2" charset="0"/>
              </a:rPr>
              <a:t>NVMe</a:t>
            </a:r>
            <a:endParaRPr lang="nl-BE" sz="5400" dirty="0">
              <a:solidFill>
                <a:schemeClr val="accent6"/>
              </a:solidFill>
              <a:latin typeface="Barlow Condensed" panose="00000506000000000000" pitchFamily="2" charset="0"/>
            </a:endParaRPr>
          </a:p>
        </p:txBody>
      </p:sp>
    </p:spTree>
    <p:extLst>
      <p:ext uri="{BB962C8B-B14F-4D97-AF65-F5344CB8AC3E}">
        <p14:creationId xmlns:p14="http://schemas.microsoft.com/office/powerpoint/2010/main" val="3910821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4"/>
          </p:nvPr>
        </p:nvSpPr>
        <p:spPr/>
        <p:txBody>
          <a:bodyPr/>
          <a:lstStyle/>
          <a:p>
            <a:fld id="{488C8672-CA28-4FB0-BA1B-D11D790EBBC7}" type="slidenum">
              <a:rPr lang="nl-BE" smtClean="0"/>
              <a:pPr/>
              <a:t>14</a:t>
            </a:fld>
            <a:endParaRPr lang="nl-BE" dirty="0"/>
          </a:p>
        </p:txBody>
      </p:sp>
      <p:sp>
        <p:nvSpPr>
          <p:cNvPr id="3" name="Rechthoek 2"/>
          <p:cNvSpPr/>
          <p:nvPr/>
        </p:nvSpPr>
        <p:spPr>
          <a:xfrm>
            <a:off x="2019300" y="161924"/>
            <a:ext cx="10039350" cy="1323976"/>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6000" dirty="0" smtClean="0">
                <a:latin typeface="Barlow Condensed Medium" panose="00000606000000000000" pitchFamily="2" charset="0"/>
              </a:rPr>
              <a:t>Sleutelboek </a:t>
            </a:r>
            <a:r>
              <a:rPr lang="nl-BE" sz="6000" dirty="0" err="1" smtClean="0">
                <a:latin typeface="Barlow Condensed Medium" panose="00000606000000000000" pitchFamily="2" charset="0"/>
              </a:rPr>
              <a:t>Computerhardware</a:t>
            </a:r>
            <a:r>
              <a:rPr lang="nl-BE" sz="6000" dirty="0" smtClean="0">
                <a:latin typeface="Barlow Condensed Medium" panose="00000606000000000000" pitchFamily="2" charset="0"/>
              </a:rPr>
              <a:t> 3.0</a:t>
            </a:r>
            <a:endParaRPr lang="nl-BE" sz="6000" dirty="0">
              <a:latin typeface="Barlow Condensed Medium" panose="00000606000000000000" pitchFamily="2" charset="0"/>
            </a:endParaRPr>
          </a:p>
        </p:txBody>
      </p:sp>
      <p:sp>
        <p:nvSpPr>
          <p:cNvPr id="4" name="Rechthoek 3"/>
          <p:cNvSpPr/>
          <p:nvPr/>
        </p:nvSpPr>
        <p:spPr>
          <a:xfrm>
            <a:off x="2019300" y="1704974"/>
            <a:ext cx="6248400" cy="3619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2400" dirty="0" smtClean="0">
                <a:latin typeface="Barlow Condensed Medium" panose="00000606000000000000" pitchFamily="2" charset="0"/>
              </a:rPr>
              <a:t>Dit is een begeleidende presentatie bij het hoofdstuk </a:t>
            </a:r>
            <a:r>
              <a:rPr lang="nl-BE" sz="2400" dirty="0" smtClean="0">
                <a:latin typeface="Barlow Condensed Medium" panose="00000606000000000000" pitchFamily="2" charset="0"/>
              </a:rPr>
              <a:t>5.3 </a:t>
            </a:r>
            <a:r>
              <a:rPr lang="nl-BE" sz="2400" dirty="0" smtClean="0">
                <a:latin typeface="Barlow Condensed Medium" panose="00000606000000000000" pitchFamily="2" charset="0"/>
              </a:rPr>
              <a:t>van het Sleutelboek </a:t>
            </a:r>
            <a:r>
              <a:rPr lang="nl-BE" sz="2400" dirty="0" err="1" smtClean="0">
                <a:latin typeface="Barlow Condensed Medium" panose="00000606000000000000" pitchFamily="2" charset="0"/>
              </a:rPr>
              <a:t>Computerhardware</a:t>
            </a:r>
            <a:r>
              <a:rPr lang="nl-BE" sz="2400" dirty="0" smtClean="0">
                <a:latin typeface="Barlow Condensed Medium" panose="00000606000000000000" pitchFamily="2" charset="0"/>
              </a:rPr>
              <a:t> 3.0.  Deze presentatie mag vrij worden gebruikt, aangepast en verspreid. Deze dia bevat de bronvermelding en moet ten allen tijde deel blijven uitmaken van de presentatie.</a:t>
            </a:r>
          </a:p>
          <a:p>
            <a:endParaRPr lang="nl-BE" sz="2400" dirty="0" smtClean="0">
              <a:latin typeface="Barlow Condensed Medium" panose="00000606000000000000" pitchFamily="2" charset="0"/>
            </a:endParaRPr>
          </a:p>
          <a:p>
            <a:r>
              <a:rPr lang="nl-BE" sz="2400" dirty="0" smtClean="0">
                <a:latin typeface="Barlow Condensed Medium" panose="00000606000000000000" pitchFamily="2" charset="0"/>
              </a:rPr>
              <a:t>Meer informatie over de Sleutelboeken is beschikbaar op www.sleutelboek.eu</a:t>
            </a:r>
            <a:endParaRPr lang="nl-BE" sz="2400" dirty="0">
              <a:latin typeface="Barlow Condensed Medium" panose="00000606000000000000" pitchFamily="2" charset="0"/>
            </a:endParaRPr>
          </a:p>
        </p:txBody>
      </p:sp>
      <p:sp>
        <p:nvSpPr>
          <p:cNvPr id="5" name="Rechthoek 4">
            <a:hlinkClick r:id="" action="ppaction://hlinkshowjump?jump=endshow"/>
          </p:cNvPr>
          <p:cNvSpPr/>
          <p:nvPr/>
        </p:nvSpPr>
        <p:spPr>
          <a:xfrm>
            <a:off x="2019300" y="5543549"/>
            <a:ext cx="6324600" cy="1190273"/>
          </a:xfrm>
          <a:prstGeom prst="rect">
            <a:avLst/>
          </a:prstGeom>
          <a:solidFill>
            <a:schemeClr val="accent2"/>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Klik hier om de presentatie af te sluiten</a:t>
            </a:r>
            <a:endParaRPr lang="nl-BE" sz="2400" dirty="0">
              <a:latin typeface="Barlow Condensed Medium" panose="00000606000000000000" pitchFamily="2" charset="0"/>
            </a:endParaRPr>
          </a:p>
        </p:txBody>
      </p:sp>
      <p:sp>
        <p:nvSpPr>
          <p:cNvPr id="6" name="Tekstvak 5"/>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pic>
        <p:nvPicPr>
          <p:cNvPr id="8" name="Afbeelding 7"/>
          <p:cNvPicPr>
            <a:picLocks noChangeAspect="1"/>
          </p:cNvPicPr>
          <p:nvPr/>
        </p:nvPicPr>
        <p:blipFill rotWithShape="1">
          <a:blip r:embed="rId3">
            <a:extLst>
              <a:ext uri="{28A0092B-C50C-407E-A947-70E740481C1C}">
                <a14:useLocalDpi xmlns:a14="http://schemas.microsoft.com/office/drawing/2010/main" val="0"/>
              </a:ext>
            </a:extLst>
          </a:blip>
          <a:srcRect l="436" r="209"/>
          <a:stretch/>
        </p:blipFill>
        <p:spPr>
          <a:xfrm>
            <a:off x="8524875" y="1704974"/>
            <a:ext cx="3533775" cy="5038700"/>
          </a:xfrm>
          <a:prstGeom prst="rect">
            <a:avLst/>
          </a:prstGeom>
        </p:spPr>
      </p:pic>
    </p:spTree>
    <p:extLst>
      <p:ext uri="{BB962C8B-B14F-4D97-AF65-F5344CB8AC3E}">
        <p14:creationId xmlns:p14="http://schemas.microsoft.com/office/powerpoint/2010/main" val="1665642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2</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pic>
        <p:nvPicPr>
          <p:cNvPr id="1026" name="Picture 2" descr="File:USB flash drive icon.svg - Wikimedia Commons"/>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8028939">
            <a:off x="1130624" y="2505254"/>
            <a:ext cx="3399970" cy="2406541"/>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1034" name="Picture 10" descr="Memory card - Free technology icons"/>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23819" y="2606736"/>
            <a:ext cx="2687709" cy="268771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martphone - Free technology icons"/>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06081" y="1437869"/>
            <a:ext cx="4725035" cy="472503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martwatch - Free technology icons"/>
          <p:cNvPicPr>
            <a:picLocks noChangeAspect="1" noChangeArrowheads="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89615" y="1948622"/>
            <a:ext cx="3835311" cy="3835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169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34"/>
                                        </p:tgtEl>
                                        <p:attrNameLst>
                                          <p:attrName>style.visibility</p:attrName>
                                        </p:attrNameLst>
                                      </p:cBhvr>
                                      <p:to>
                                        <p:strVal val="visible"/>
                                      </p:to>
                                    </p:set>
                                    <p:animEffect transition="in" filter="fade">
                                      <p:cBhvr>
                                        <p:cTn id="15" dur="500"/>
                                        <p:tgtEl>
                                          <p:spTgt spid="103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36"/>
                                        </p:tgtEl>
                                        <p:attrNameLst>
                                          <p:attrName>style.visibility</p:attrName>
                                        </p:attrNameLst>
                                      </p:cBhvr>
                                      <p:to>
                                        <p:strVal val="visible"/>
                                      </p:to>
                                    </p:set>
                                    <p:animEffect transition="in" filter="fade">
                                      <p:cBhvr>
                                        <p:cTn id="19" dur="500"/>
                                        <p:tgtEl>
                                          <p:spTgt spid="103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38"/>
                                        </p:tgtEl>
                                        <p:attrNameLst>
                                          <p:attrName>style.visibility</p:attrName>
                                        </p:attrNameLst>
                                      </p:cBhvr>
                                      <p:to>
                                        <p:strVal val="visible"/>
                                      </p:to>
                                    </p:set>
                                    <p:animEffect transition="in" filter="fade">
                                      <p:cBhvr>
                                        <p:cTn id="23" dur="500"/>
                                        <p:tgtEl>
                                          <p:spTgt spid="1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3</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solid</a:t>
            </a:r>
            <a:r>
              <a:rPr lang="nl-BE" sz="5400" dirty="0" smtClean="0">
                <a:solidFill>
                  <a:schemeClr val="bg1"/>
                </a:solidFill>
                <a:latin typeface="Barlow Condensed" panose="00000506000000000000" pitchFamily="2" charset="0"/>
              </a:rPr>
              <a:t> state geheugen</a:t>
            </a:r>
            <a:endParaRPr lang="nl-BE" sz="5400" dirty="0">
              <a:solidFill>
                <a:schemeClr val="bg1"/>
              </a:solidFill>
              <a:latin typeface="Barlow Condensed" panose="00000506000000000000" pitchFamily="2" charset="0"/>
            </a:endParaRPr>
          </a:p>
        </p:txBody>
      </p:sp>
      <p:sp>
        <p:nvSpPr>
          <p:cNvPr id="8" name="Ovaal 7"/>
          <p:cNvSpPr/>
          <p:nvPr/>
        </p:nvSpPr>
        <p:spPr>
          <a:xfrm>
            <a:off x="2019300" y="1376839"/>
            <a:ext cx="2011680" cy="206359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BE"/>
          </a:p>
        </p:txBody>
      </p:sp>
      <p:sp>
        <p:nvSpPr>
          <p:cNvPr id="9" name="Plus 8"/>
          <p:cNvSpPr/>
          <p:nvPr/>
        </p:nvSpPr>
        <p:spPr>
          <a:xfrm>
            <a:off x="2114550" y="1463040"/>
            <a:ext cx="1805940" cy="1885950"/>
          </a:xfrm>
          <a:prstGeom prst="mathPlu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6" name="Rechthoek 15"/>
          <p:cNvSpPr/>
          <p:nvPr/>
        </p:nvSpPr>
        <p:spPr>
          <a:xfrm>
            <a:off x="7132320" y="2474614"/>
            <a:ext cx="481203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sneller</a:t>
            </a:r>
            <a:endParaRPr lang="nl-BE" sz="3600" dirty="0">
              <a:solidFill>
                <a:schemeClr val="accent6"/>
              </a:solidFill>
              <a:latin typeface="Barlow Condensed" panose="00000506000000000000" pitchFamily="2" charset="0"/>
            </a:endParaRPr>
          </a:p>
        </p:txBody>
      </p:sp>
      <p:sp>
        <p:nvSpPr>
          <p:cNvPr id="17" name="Rechthoek 16"/>
          <p:cNvSpPr/>
          <p:nvPr/>
        </p:nvSpPr>
        <p:spPr>
          <a:xfrm>
            <a:off x="2019300" y="3980654"/>
            <a:ext cx="480441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kleiner en lichter</a:t>
            </a:r>
            <a:endParaRPr lang="nl-BE" sz="3600" dirty="0">
              <a:solidFill>
                <a:schemeClr val="accent6"/>
              </a:solidFill>
              <a:latin typeface="Barlow Condensed" panose="00000506000000000000" pitchFamily="2" charset="0"/>
            </a:endParaRPr>
          </a:p>
        </p:txBody>
      </p:sp>
      <p:sp>
        <p:nvSpPr>
          <p:cNvPr id="18" name="Rechthoek 17"/>
          <p:cNvSpPr/>
          <p:nvPr/>
        </p:nvSpPr>
        <p:spPr>
          <a:xfrm>
            <a:off x="7132320" y="3935209"/>
            <a:ext cx="480441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geluidloos</a:t>
            </a:r>
            <a:endParaRPr lang="nl-BE" sz="3600" dirty="0">
              <a:solidFill>
                <a:schemeClr val="accent6"/>
              </a:solidFill>
              <a:latin typeface="Barlow Condensed" panose="00000506000000000000" pitchFamily="2" charset="0"/>
            </a:endParaRPr>
          </a:p>
        </p:txBody>
      </p:sp>
      <p:sp>
        <p:nvSpPr>
          <p:cNvPr id="19" name="Rechthoek 18"/>
          <p:cNvSpPr/>
          <p:nvPr/>
        </p:nvSpPr>
        <p:spPr>
          <a:xfrm>
            <a:off x="2019300" y="5402545"/>
            <a:ext cx="480441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minder defecten</a:t>
            </a:r>
            <a:endParaRPr lang="nl-BE" sz="3600" dirty="0">
              <a:solidFill>
                <a:schemeClr val="accent6"/>
              </a:solidFill>
              <a:latin typeface="Barlow Condensed" panose="00000506000000000000" pitchFamily="2" charset="0"/>
            </a:endParaRPr>
          </a:p>
        </p:txBody>
      </p:sp>
      <p:sp>
        <p:nvSpPr>
          <p:cNvPr id="20" name="Rechthoek 19"/>
          <p:cNvSpPr/>
          <p:nvPr/>
        </p:nvSpPr>
        <p:spPr>
          <a:xfrm>
            <a:off x="7132320" y="5395804"/>
            <a:ext cx="480441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energiezuinig</a:t>
            </a:r>
            <a:endParaRPr lang="nl-BE" sz="3600" dirty="0">
              <a:solidFill>
                <a:schemeClr val="accent6"/>
              </a:solidFill>
              <a:latin typeface="Barlow Condensed" panose="00000506000000000000" pitchFamily="2" charset="0"/>
            </a:endParaRPr>
          </a:p>
        </p:txBody>
      </p:sp>
    </p:spTree>
    <p:extLst>
      <p:ext uri="{BB962C8B-B14F-4D97-AF65-F5344CB8AC3E}">
        <p14:creationId xmlns:p14="http://schemas.microsoft.com/office/powerpoint/2010/main" val="320305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6" grpId="0" animBg="1"/>
      <p:bldP spid="17" grpId="0" animBg="1"/>
      <p:bldP spid="18"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4</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13" name="Tekstvak 12"/>
          <p:cNvSpPr txBox="1"/>
          <p:nvPr/>
        </p:nvSpPr>
        <p:spPr>
          <a:xfrm>
            <a:off x="2019300" y="1193959"/>
            <a:ext cx="9925050"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solid</a:t>
            </a:r>
            <a:r>
              <a:rPr lang="nl-BE" sz="5400" dirty="0" smtClean="0">
                <a:solidFill>
                  <a:schemeClr val="bg1"/>
                </a:solidFill>
                <a:latin typeface="Barlow Condensed" panose="00000506000000000000" pitchFamily="2" charset="0"/>
              </a:rPr>
              <a:t> state geheugen</a:t>
            </a:r>
            <a:endParaRPr lang="nl-BE" sz="5400" dirty="0">
              <a:solidFill>
                <a:schemeClr val="bg1"/>
              </a:solidFill>
              <a:latin typeface="Barlow Condensed" panose="00000506000000000000" pitchFamily="2" charset="0"/>
            </a:endParaRPr>
          </a:p>
        </p:txBody>
      </p:sp>
      <p:sp>
        <p:nvSpPr>
          <p:cNvPr id="8" name="Ovaal 7"/>
          <p:cNvSpPr/>
          <p:nvPr/>
        </p:nvSpPr>
        <p:spPr>
          <a:xfrm>
            <a:off x="2019300" y="1376839"/>
            <a:ext cx="2011680" cy="2063591"/>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BE"/>
          </a:p>
        </p:txBody>
      </p:sp>
      <p:sp>
        <p:nvSpPr>
          <p:cNvPr id="9" name="Min 8"/>
          <p:cNvSpPr/>
          <p:nvPr/>
        </p:nvSpPr>
        <p:spPr>
          <a:xfrm>
            <a:off x="2114550" y="1463040"/>
            <a:ext cx="1805940" cy="1885950"/>
          </a:xfrm>
          <a:prstGeom prst="mathMinu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BE"/>
          </a:p>
        </p:txBody>
      </p:sp>
      <p:sp>
        <p:nvSpPr>
          <p:cNvPr id="19" name="Rechthoek 18"/>
          <p:cNvSpPr/>
          <p:nvPr/>
        </p:nvSpPr>
        <p:spPr>
          <a:xfrm>
            <a:off x="4579620" y="4014944"/>
            <a:ext cx="4804410" cy="1148715"/>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3600" dirty="0" smtClean="0">
                <a:solidFill>
                  <a:schemeClr val="accent6"/>
                </a:solidFill>
                <a:latin typeface="Barlow Condensed" panose="00000506000000000000" pitchFamily="2" charset="0"/>
              </a:rPr>
              <a:t>duurder</a:t>
            </a:r>
            <a:endParaRPr lang="nl-BE" sz="3600" dirty="0">
              <a:solidFill>
                <a:schemeClr val="accent6"/>
              </a:solidFill>
              <a:latin typeface="Barlow Condensed" panose="00000506000000000000" pitchFamily="2" charset="0"/>
            </a:endParaRPr>
          </a:p>
        </p:txBody>
      </p:sp>
    </p:spTree>
    <p:extLst>
      <p:ext uri="{BB962C8B-B14F-4D97-AF65-F5344CB8AC3E}">
        <p14:creationId xmlns:p14="http://schemas.microsoft.com/office/powerpoint/2010/main" val="191010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5</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14" name="Picture 4" descr="Random access memory - Free computer icons"/>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t="42978" b="26623"/>
          <a:stretch/>
        </p:blipFill>
        <p:spPr bwMode="auto">
          <a:xfrm>
            <a:off x="2796539" y="1769575"/>
            <a:ext cx="8422211" cy="2560354"/>
          </a:xfrm>
          <a:prstGeom prst="rect">
            <a:avLst/>
          </a:prstGeom>
          <a:noFill/>
          <a:extLst>
            <a:ext uri="{909E8E84-426E-40DD-AFC4-6F175D3DCCD1}">
              <a14:hiddenFill xmlns:a14="http://schemas.microsoft.com/office/drawing/2010/main">
                <a:solidFill>
                  <a:srgbClr val="FFFFFF"/>
                </a:solidFill>
              </a14:hiddenFill>
            </a:ext>
          </a:extLst>
        </p:spPr>
      </p:pic>
      <p:sp>
        <p:nvSpPr>
          <p:cNvPr id="15" name="Tekstvak 14"/>
          <p:cNvSpPr txBox="1"/>
          <p:nvPr/>
        </p:nvSpPr>
        <p:spPr>
          <a:xfrm>
            <a:off x="2045119" y="514873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 transistoren</a:t>
            </a:r>
            <a:endParaRPr lang="nl-BE" sz="5400" dirty="0">
              <a:solidFill>
                <a:schemeClr val="bg1"/>
              </a:solidFill>
              <a:latin typeface="Barlow Condensed" panose="00000506000000000000" pitchFamily="2" charset="0"/>
            </a:endParaRPr>
          </a:p>
        </p:txBody>
      </p:sp>
    </p:spTree>
    <p:extLst>
      <p:ext uri="{BB962C8B-B14F-4D97-AF65-F5344CB8AC3E}">
        <p14:creationId xmlns:p14="http://schemas.microsoft.com/office/powerpoint/2010/main" val="2386158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6</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15" name="Tekstvak 14"/>
          <p:cNvSpPr txBox="1"/>
          <p:nvPr/>
        </p:nvSpPr>
        <p:spPr>
          <a:xfrm>
            <a:off x="2045119" y="5148739"/>
            <a:ext cx="3429851"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SD</a:t>
            </a:r>
            <a:endParaRPr lang="nl-BE" sz="5400" dirty="0">
              <a:solidFill>
                <a:schemeClr val="bg1"/>
              </a:solidFill>
              <a:latin typeface="Barlow Condensed" panose="00000506000000000000" pitchFamily="2" charset="0"/>
            </a:endParaRPr>
          </a:p>
        </p:txBody>
      </p:sp>
      <p:pic>
        <p:nvPicPr>
          <p:cNvPr id="11" name="Picture 10" descr="Memory card - Free technology icons"/>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49399" y="1901592"/>
            <a:ext cx="2687709" cy="268771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Memory card - Free technology icons"/>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03500" y="2503170"/>
            <a:ext cx="2086131" cy="2086132"/>
          </a:xfrm>
          <a:prstGeom prst="rect">
            <a:avLst/>
          </a:prstGeom>
          <a:noFill/>
          <a:extLst>
            <a:ext uri="{909E8E84-426E-40DD-AFC4-6F175D3DCCD1}">
              <a14:hiddenFill xmlns:a14="http://schemas.microsoft.com/office/drawing/2010/main">
                <a:solidFill>
                  <a:srgbClr val="FFFFFF"/>
                </a:solidFill>
              </a14:hiddenFill>
            </a:ext>
          </a:extLst>
        </p:spPr>
      </p:pic>
      <p:sp>
        <p:nvSpPr>
          <p:cNvPr id="13" name="Tekstvak 12"/>
          <p:cNvSpPr txBox="1"/>
          <p:nvPr/>
        </p:nvSpPr>
        <p:spPr>
          <a:xfrm>
            <a:off x="5443495" y="5115677"/>
            <a:ext cx="3429851"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MiniSD</a:t>
            </a:r>
            <a:endParaRPr lang="nl-BE" sz="5400" dirty="0">
              <a:solidFill>
                <a:schemeClr val="bg1"/>
              </a:solidFill>
              <a:latin typeface="Barlow Condensed" panose="00000506000000000000" pitchFamily="2" charset="0"/>
            </a:endParaRPr>
          </a:p>
        </p:txBody>
      </p:sp>
      <p:pic>
        <p:nvPicPr>
          <p:cNvPr id="16" name="Picture 10" descr="Memory card - Free technology icons"/>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582927" y="3343118"/>
            <a:ext cx="1246183" cy="1246184"/>
          </a:xfrm>
          <a:prstGeom prst="rect">
            <a:avLst/>
          </a:prstGeom>
          <a:noFill/>
          <a:extLst>
            <a:ext uri="{909E8E84-426E-40DD-AFC4-6F175D3DCCD1}">
              <a14:hiddenFill xmlns:a14="http://schemas.microsoft.com/office/drawing/2010/main">
                <a:solidFill>
                  <a:srgbClr val="FFFFFF"/>
                </a:solidFill>
              </a14:hiddenFill>
            </a:ext>
          </a:extLst>
        </p:spPr>
      </p:pic>
      <p:sp>
        <p:nvSpPr>
          <p:cNvPr id="17" name="Tekstvak 16"/>
          <p:cNvSpPr txBox="1"/>
          <p:nvPr/>
        </p:nvSpPr>
        <p:spPr>
          <a:xfrm>
            <a:off x="8448734" y="5155839"/>
            <a:ext cx="3429851" cy="923330"/>
          </a:xfrm>
          <a:prstGeom prst="rect">
            <a:avLst/>
          </a:prstGeom>
          <a:noFill/>
        </p:spPr>
        <p:txBody>
          <a:bodyPr wrap="square" rtlCol="0">
            <a:spAutoFit/>
          </a:bodyPr>
          <a:lstStyle/>
          <a:p>
            <a:pPr algn="ctr"/>
            <a:r>
              <a:rPr lang="nl-BE" sz="5400" dirty="0" err="1" smtClean="0">
                <a:solidFill>
                  <a:schemeClr val="bg1"/>
                </a:solidFill>
                <a:latin typeface="Barlow Condensed" panose="00000506000000000000" pitchFamily="2" charset="0"/>
              </a:rPr>
              <a:t>MicroSD</a:t>
            </a:r>
            <a:endParaRPr lang="nl-BE" sz="5400" dirty="0">
              <a:solidFill>
                <a:schemeClr val="bg1"/>
              </a:solidFill>
              <a:latin typeface="Barlow Condensed" panose="00000506000000000000" pitchFamily="2" charset="0"/>
            </a:endParaRPr>
          </a:p>
        </p:txBody>
      </p:sp>
    </p:spTree>
    <p:extLst>
      <p:ext uri="{BB962C8B-B14F-4D97-AF65-F5344CB8AC3E}">
        <p14:creationId xmlns:p14="http://schemas.microsoft.com/office/powerpoint/2010/main" val="2911136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3"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7</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10242" name="Picture 2" descr="How to Read an SD Card"/>
          <p:cNvPicPr>
            <a:picLocks noChangeAspect="1" noChangeArrowheads="1"/>
          </p:cNvPicPr>
          <p:nvPr/>
        </p:nvPicPr>
        <p:blipFill rotWithShape="1">
          <a:blip r:embed="rId3">
            <a:extLst>
              <a:ext uri="{28A0092B-C50C-407E-A947-70E740481C1C}">
                <a14:useLocalDpi xmlns:a14="http://schemas.microsoft.com/office/drawing/2010/main" val="0"/>
              </a:ext>
            </a:extLst>
          </a:blip>
          <a:srcRect t="18205"/>
          <a:stretch/>
        </p:blipFill>
        <p:spPr bwMode="auto">
          <a:xfrm>
            <a:off x="2029785" y="1245870"/>
            <a:ext cx="9914565" cy="5406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157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93</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8</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12292" name="Picture 4" descr="SanDisk ImageMate Pro USB 3.1 Type C Card Reader - DataIO"/>
          <p:cNvPicPr>
            <a:picLocks noChangeAspect="1" noChangeArrowheads="1"/>
          </p:cNvPicPr>
          <p:nvPr/>
        </p:nvPicPr>
        <p:blipFill rotWithShape="1">
          <a:blip r:embed="rId3">
            <a:extLst>
              <a:ext uri="{28A0092B-C50C-407E-A947-70E740481C1C}">
                <a14:useLocalDpi xmlns:a14="http://schemas.microsoft.com/office/drawing/2010/main" val="0"/>
              </a:ext>
            </a:extLst>
          </a:blip>
          <a:srcRect l="11368"/>
          <a:stretch/>
        </p:blipFill>
        <p:spPr bwMode="auto">
          <a:xfrm>
            <a:off x="2023110" y="1175457"/>
            <a:ext cx="9921240" cy="5465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584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a:hlinkClick r:id="" action="ppaction://hlinkshowjump?jump=lastslide"/>
          </p:cNvPr>
          <p:cNvSpPr/>
          <p:nvPr/>
        </p:nvSpPr>
        <p:spPr>
          <a:xfrm>
            <a:off x="95117" y="4329929"/>
            <a:ext cx="1565030" cy="518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400" dirty="0" smtClean="0">
                <a:latin typeface="Barlow Condensed Medium" panose="00000606000000000000" pitchFamily="2" charset="0"/>
              </a:rPr>
              <a:t>p </a:t>
            </a:r>
            <a:r>
              <a:rPr lang="nl-BE" sz="2400" dirty="0" smtClean="0">
                <a:latin typeface="Barlow Condensed Medium" panose="00000606000000000000" pitchFamily="2" charset="0"/>
              </a:rPr>
              <a:t>94</a:t>
            </a:r>
            <a:endParaRPr lang="nl-BE" sz="2400" dirty="0">
              <a:latin typeface="Barlow Condensed Medium" panose="00000606000000000000" pitchFamily="2" charset="0"/>
            </a:endParaRPr>
          </a:p>
        </p:txBody>
      </p:sp>
      <p:sp>
        <p:nvSpPr>
          <p:cNvPr id="5" name="Tekstvak 4"/>
          <p:cNvSpPr txBox="1"/>
          <p:nvPr/>
        </p:nvSpPr>
        <p:spPr>
          <a:xfrm>
            <a:off x="35560" y="411870"/>
            <a:ext cx="1714500" cy="307777"/>
          </a:xfrm>
          <a:prstGeom prst="rect">
            <a:avLst/>
          </a:prstGeom>
          <a:noFill/>
        </p:spPr>
        <p:txBody>
          <a:bodyPr wrap="square" rtlCol="0">
            <a:spAutoFit/>
          </a:bodyPr>
          <a:lstStyle/>
          <a:p>
            <a:r>
              <a:rPr lang="nl-BE" sz="1400" dirty="0" smtClean="0">
                <a:solidFill>
                  <a:schemeClr val="accent1">
                    <a:lumMod val="40000"/>
                    <a:lumOff val="60000"/>
                  </a:schemeClr>
                </a:solidFill>
                <a:latin typeface="Barlow Condensed Medium" panose="00000606000000000000" pitchFamily="2" charset="0"/>
              </a:rPr>
              <a:t>Computernetwerken 3.0</a:t>
            </a:r>
            <a:endParaRPr lang="nl-BE" sz="1400" dirty="0">
              <a:solidFill>
                <a:schemeClr val="accent1">
                  <a:lumMod val="40000"/>
                  <a:lumOff val="60000"/>
                </a:schemeClr>
              </a:solidFill>
              <a:latin typeface="Barlow Condensed Medium" panose="00000606000000000000" pitchFamily="2" charset="0"/>
            </a:endParaRPr>
          </a:p>
        </p:txBody>
      </p:sp>
      <p:sp>
        <p:nvSpPr>
          <p:cNvPr id="6" name="Tijdelijke aanduiding voor dianummer 5"/>
          <p:cNvSpPr>
            <a:spLocks noGrp="1"/>
          </p:cNvSpPr>
          <p:nvPr>
            <p:ph type="sldNum" sz="quarter" idx="4"/>
          </p:nvPr>
        </p:nvSpPr>
        <p:spPr/>
        <p:txBody>
          <a:bodyPr/>
          <a:lstStyle/>
          <a:p>
            <a:fld id="{488C8672-CA28-4FB0-BA1B-D11D790EBBC7}" type="slidenum">
              <a:rPr lang="nl-BE" smtClean="0"/>
              <a:pPr/>
              <a:t>9</a:t>
            </a:fld>
            <a:endParaRPr lang="nl-BE" dirty="0"/>
          </a:p>
        </p:txBody>
      </p:sp>
      <p:sp>
        <p:nvSpPr>
          <p:cNvPr id="10" name="Rechthoek 9"/>
          <p:cNvSpPr/>
          <p:nvPr/>
        </p:nvSpPr>
        <p:spPr>
          <a:xfrm>
            <a:off x="2019300" y="200025"/>
            <a:ext cx="9925050" cy="876300"/>
          </a:xfrm>
          <a:prstGeom prst="rect">
            <a:avLst/>
          </a:prstGeom>
          <a:solidFill>
            <a:schemeClr val="accent2">
              <a:alpha val="72157"/>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BE" sz="3600" dirty="0" smtClean="0">
                <a:latin typeface="Barlow Condensed Medium" panose="00000606000000000000" pitchFamily="2" charset="0"/>
              </a:rPr>
              <a:t>5.3 </a:t>
            </a:r>
            <a:r>
              <a:rPr lang="nl-BE" sz="3600" dirty="0" smtClean="0">
                <a:latin typeface="Barlow Condensed Medium" panose="00000606000000000000" pitchFamily="2" charset="0"/>
              </a:rPr>
              <a:t>Optische gegevensopslag</a:t>
            </a:r>
            <a:endParaRPr lang="nl-BE" sz="3600" dirty="0">
              <a:latin typeface="Barlow Condensed Medium" panose="00000606000000000000" pitchFamily="2" charset="0"/>
            </a:endParaRPr>
          </a:p>
        </p:txBody>
      </p:sp>
      <p:sp>
        <p:nvSpPr>
          <p:cNvPr id="2" name="AutoShape 4" descr="Free icon &quot;Sd card ic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4" name="AutoShape 6" descr="Free icon &quot;Sd card ic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sp>
        <p:nvSpPr>
          <p:cNvPr id="7" name="AutoShape 8" descr="Free icon &quot;Sd card icon&quot;"/>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BE"/>
          </a:p>
        </p:txBody>
      </p:sp>
      <p:pic>
        <p:nvPicPr>
          <p:cNvPr id="2052" name="Picture 4" descr="HP enterpriseklasse 480-GB SATA SSD | HP® België"/>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6530" y="2359463"/>
            <a:ext cx="5946236" cy="4459677"/>
          </a:xfrm>
          <a:prstGeom prst="rect">
            <a:avLst/>
          </a:prstGeom>
          <a:noFill/>
          <a:extLst>
            <a:ext uri="{909E8E84-426E-40DD-AFC4-6F175D3DCCD1}">
              <a14:hiddenFill xmlns:a14="http://schemas.microsoft.com/office/drawing/2010/main">
                <a:solidFill>
                  <a:srgbClr val="FFFFFF"/>
                </a:solidFill>
              </a14:hiddenFill>
            </a:ext>
          </a:extLst>
        </p:spPr>
      </p:pic>
      <p:sp>
        <p:nvSpPr>
          <p:cNvPr id="18" name="Tekstvak 17"/>
          <p:cNvSpPr txBox="1"/>
          <p:nvPr/>
        </p:nvSpPr>
        <p:spPr>
          <a:xfrm>
            <a:off x="2019300" y="1193959"/>
            <a:ext cx="9925050" cy="923330"/>
          </a:xfrm>
          <a:prstGeom prst="rect">
            <a:avLst/>
          </a:prstGeom>
          <a:noFill/>
        </p:spPr>
        <p:txBody>
          <a:bodyPr wrap="square" rtlCol="0">
            <a:spAutoFit/>
          </a:bodyPr>
          <a:lstStyle/>
          <a:p>
            <a:pPr algn="ctr"/>
            <a:r>
              <a:rPr lang="nl-BE" sz="5400" dirty="0" smtClean="0">
                <a:solidFill>
                  <a:schemeClr val="bg1"/>
                </a:solidFill>
                <a:latin typeface="Barlow Condensed" panose="00000506000000000000" pitchFamily="2" charset="0"/>
              </a:rPr>
              <a:t>SSD – </a:t>
            </a:r>
            <a:r>
              <a:rPr lang="nl-BE" sz="5400" dirty="0" err="1" smtClean="0">
                <a:solidFill>
                  <a:schemeClr val="bg1"/>
                </a:solidFill>
                <a:latin typeface="Barlow Condensed" panose="00000506000000000000" pitchFamily="2" charset="0"/>
              </a:rPr>
              <a:t>solid</a:t>
            </a:r>
            <a:r>
              <a:rPr lang="nl-BE" sz="5400" dirty="0" smtClean="0">
                <a:solidFill>
                  <a:schemeClr val="bg1"/>
                </a:solidFill>
                <a:latin typeface="Barlow Condensed" panose="00000506000000000000" pitchFamily="2" charset="0"/>
              </a:rPr>
              <a:t> state disk / drive</a:t>
            </a:r>
            <a:endParaRPr lang="nl-BE" sz="5400" dirty="0">
              <a:solidFill>
                <a:schemeClr val="bg1"/>
              </a:solidFill>
              <a:latin typeface="Barlow Condensed" panose="00000506000000000000" pitchFamily="2" charset="0"/>
            </a:endParaRPr>
          </a:p>
        </p:txBody>
      </p:sp>
      <p:sp>
        <p:nvSpPr>
          <p:cNvPr id="19" name="Rechthoek 18"/>
          <p:cNvSpPr/>
          <p:nvPr/>
        </p:nvSpPr>
        <p:spPr>
          <a:xfrm>
            <a:off x="2019300" y="2439473"/>
            <a:ext cx="4690110" cy="863797"/>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3600" dirty="0">
                <a:solidFill>
                  <a:schemeClr val="accent6"/>
                </a:solidFill>
                <a:latin typeface="Barlow Condensed" panose="00000506000000000000" pitchFamily="2" charset="0"/>
              </a:rPr>
              <a:t>a</a:t>
            </a:r>
            <a:r>
              <a:rPr lang="nl-BE" sz="3600" dirty="0" smtClean="0">
                <a:solidFill>
                  <a:schemeClr val="accent6"/>
                </a:solidFill>
                <a:latin typeface="Barlow Condensed" panose="00000506000000000000" pitchFamily="2" charset="0"/>
              </a:rPr>
              <a:t>lternatief voor harde schijf</a:t>
            </a:r>
            <a:endParaRPr lang="nl-BE" sz="3600" dirty="0">
              <a:solidFill>
                <a:schemeClr val="accent6"/>
              </a:solidFill>
              <a:latin typeface="Barlow Condensed" panose="00000506000000000000" pitchFamily="2" charset="0"/>
            </a:endParaRPr>
          </a:p>
        </p:txBody>
      </p:sp>
      <p:sp>
        <p:nvSpPr>
          <p:cNvPr id="20" name="Rechthoek 19"/>
          <p:cNvSpPr/>
          <p:nvPr/>
        </p:nvSpPr>
        <p:spPr>
          <a:xfrm>
            <a:off x="2019300" y="3545444"/>
            <a:ext cx="4690110" cy="863797"/>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3600" dirty="0" smtClean="0">
                <a:solidFill>
                  <a:schemeClr val="accent6"/>
                </a:solidFill>
                <a:latin typeface="Barlow Condensed" panose="00000506000000000000" pitchFamily="2" charset="0"/>
              </a:rPr>
              <a:t>desktop: bracket</a:t>
            </a:r>
            <a:endParaRPr lang="nl-BE" sz="3600" dirty="0">
              <a:solidFill>
                <a:schemeClr val="accent6"/>
              </a:solidFill>
              <a:latin typeface="Barlow Condensed" panose="00000506000000000000" pitchFamily="2" charset="0"/>
            </a:endParaRPr>
          </a:p>
        </p:txBody>
      </p:sp>
      <p:sp>
        <p:nvSpPr>
          <p:cNvPr id="21" name="Rechthoek 20"/>
          <p:cNvSpPr/>
          <p:nvPr/>
        </p:nvSpPr>
        <p:spPr>
          <a:xfrm>
            <a:off x="2019300" y="4635106"/>
            <a:ext cx="4690110" cy="863797"/>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3600" dirty="0" err="1" smtClean="0">
                <a:solidFill>
                  <a:schemeClr val="accent6"/>
                </a:solidFill>
                <a:latin typeface="Barlow Condensed" panose="00000506000000000000" pitchFamily="2" charset="0"/>
              </a:rPr>
              <a:t>wear</a:t>
            </a:r>
            <a:r>
              <a:rPr lang="nl-BE" sz="3600" dirty="0" smtClean="0">
                <a:solidFill>
                  <a:schemeClr val="accent6"/>
                </a:solidFill>
                <a:latin typeface="Barlow Condensed" panose="00000506000000000000" pitchFamily="2" charset="0"/>
              </a:rPr>
              <a:t> </a:t>
            </a:r>
            <a:r>
              <a:rPr lang="nl-BE" sz="3600" dirty="0" err="1" smtClean="0">
                <a:solidFill>
                  <a:schemeClr val="accent6"/>
                </a:solidFill>
                <a:latin typeface="Barlow Condensed" panose="00000506000000000000" pitchFamily="2" charset="0"/>
              </a:rPr>
              <a:t>levelling</a:t>
            </a:r>
            <a:endParaRPr lang="nl-BE" sz="3600" dirty="0">
              <a:solidFill>
                <a:schemeClr val="accent6"/>
              </a:solidFill>
              <a:latin typeface="Barlow Condensed" panose="00000506000000000000" pitchFamily="2" charset="0"/>
            </a:endParaRPr>
          </a:p>
        </p:txBody>
      </p:sp>
      <p:sp>
        <p:nvSpPr>
          <p:cNvPr id="22" name="Rechthoek 21"/>
          <p:cNvSpPr/>
          <p:nvPr/>
        </p:nvSpPr>
        <p:spPr>
          <a:xfrm>
            <a:off x="2019300" y="5724768"/>
            <a:ext cx="4690110" cy="863797"/>
          </a:xfrm>
          <a:prstGeom prst="rect">
            <a:avLst/>
          </a:prstGeom>
          <a:solidFill>
            <a:srgbClr val="133328">
              <a:alpha val="83137"/>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3600" dirty="0" err="1" smtClean="0">
                <a:solidFill>
                  <a:schemeClr val="accent6"/>
                </a:solidFill>
                <a:latin typeface="Barlow Condensed" panose="00000506000000000000" pitchFamily="2" charset="0"/>
              </a:rPr>
              <a:t>garbage</a:t>
            </a:r>
            <a:r>
              <a:rPr lang="nl-BE" sz="3600" dirty="0" smtClean="0">
                <a:solidFill>
                  <a:schemeClr val="accent6"/>
                </a:solidFill>
                <a:latin typeface="Barlow Condensed" panose="00000506000000000000" pitchFamily="2" charset="0"/>
              </a:rPr>
              <a:t> </a:t>
            </a:r>
            <a:r>
              <a:rPr lang="nl-BE" sz="3600" dirty="0" err="1" smtClean="0">
                <a:solidFill>
                  <a:schemeClr val="accent6"/>
                </a:solidFill>
                <a:latin typeface="Barlow Condensed" panose="00000506000000000000" pitchFamily="2" charset="0"/>
              </a:rPr>
              <a:t>collection</a:t>
            </a:r>
            <a:endParaRPr lang="nl-BE" sz="3600" dirty="0">
              <a:solidFill>
                <a:schemeClr val="accent6"/>
              </a:solidFill>
              <a:latin typeface="Barlow Condensed" panose="00000506000000000000" pitchFamily="2" charset="0"/>
            </a:endParaRPr>
          </a:p>
        </p:txBody>
      </p:sp>
    </p:spTree>
    <p:extLst>
      <p:ext uri="{BB962C8B-B14F-4D97-AF65-F5344CB8AC3E}">
        <p14:creationId xmlns:p14="http://schemas.microsoft.com/office/powerpoint/2010/main" val="1663094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500"/>
                                        <p:tgtEl>
                                          <p:spTgt spid="205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animBg="1"/>
      <p:bldP spid="22" grpId="0" animBg="1"/>
    </p:bldLst>
  </p:timing>
</p:sld>
</file>

<file path=ppt/theme/theme1.xml><?xml version="1.0" encoding="utf-8"?>
<a:theme xmlns:a="http://schemas.openxmlformats.org/drawingml/2006/main" name="Kantoorthema">
  <a:themeElements>
    <a:clrScheme name="Aangepast 2">
      <a:dk1>
        <a:srgbClr val="133328"/>
      </a:dk1>
      <a:lt1>
        <a:srgbClr val="CCECE1"/>
      </a:lt1>
      <a:dk2>
        <a:srgbClr val="133328"/>
      </a:dk2>
      <a:lt2>
        <a:srgbClr val="CCECE1"/>
      </a:lt2>
      <a:accent1>
        <a:srgbClr val="133328"/>
      </a:accent1>
      <a:accent2>
        <a:srgbClr val="24624D"/>
      </a:accent2>
      <a:accent3>
        <a:srgbClr val="3A9C7B"/>
      </a:accent3>
      <a:accent4>
        <a:srgbClr val="84D2B8"/>
      </a:accent4>
      <a:accent5>
        <a:srgbClr val="C2E8DB"/>
      </a:accent5>
      <a:accent6>
        <a:srgbClr val="CCECE1"/>
      </a:accent6>
      <a:hlink>
        <a:srgbClr val="92D050"/>
      </a:hlink>
      <a:folHlink>
        <a:srgbClr val="92D050"/>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1102</TotalTime>
  <Words>1267</Words>
  <Application>Microsoft Office PowerPoint</Application>
  <PresentationFormat>Breedbeeld</PresentationFormat>
  <Paragraphs>130</Paragraphs>
  <Slides>14</Slides>
  <Notes>14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Arial</vt:lpstr>
      <vt:lpstr>Barlow Condensed</vt:lpstr>
      <vt:lpstr>Barlow Condensed Medium</vt:lpstr>
      <vt:lpstr>Calibri</vt:lpstr>
      <vt:lpstr>Wingdings</vt:lpstr>
      <vt:lpstr>Kantoorthema</vt:lpstr>
      <vt:lpstr>5.3 Flash gegevensopslag</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dc:creator>
  <cp:lastModifiedBy>Marc</cp:lastModifiedBy>
  <cp:revision>39</cp:revision>
  <dcterms:created xsi:type="dcterms:W3CDTF">2023-03-10T12:40:01Z</dcterms:created>
  <dcterms:modified xsi:type="dcterms:W3CDTF">2023-05-02T21:50:25Z</dcterms:modified>
</cp:coreProperties>
</file>