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59" r:id="rId22"/>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3328"/>
    <a:srgbClr val="1B2F4D"/>
    <a:srgbClr val="254169"/>
    <a:srgbClr val="1D4971"/>
    <a:srgbClr val="225686"/>
    <a:srgbClr val="2B6C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0000" autoAdjust="0"/>
    <p:restoredTop sz="97373" autoAdjust="0"/>
  </p:normalViewPr>
  <p:slideViewPr>
    <p:cSldViewPr snapToGrid="0">
      <p:cViewPr varScale="1">
        <p:scale>
          <a:sx n="84" d="100"/>
          <a:sy n="84" d="100"/>
        </p:scale>
        <p:origin x="114" y="166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21" d="100"/>
          <a:sy n="121" d="100"/>
        </p:scale>
        <p:origin x="236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A94F7F-73E0-44BD-AEFC-392CA3FDC831}" type="datetimeFigureOut">
              <a:rPr lang="nl-BE" smtClean="0"/>
              <a:t>24/04/2023</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B430CF-FA70-4292-B878-AFEA74AD5DAB}" type="slidenum">
              <a:rPr lang="nl-BE" smtClean="0"/>
              <a:t>‹nr.›</a:t>
            </a:fld>
            <a:endParaRPr lang="nl-BE"/>
          </a:p>
        </p:txBody>
      </p:sp>
    </p:spTree>
    <p:extLst>
      <p:ext uri="{BB962C8B-B14F-4D97-AF65-F5344CB8AC3E}">
        <p14:creationId xmlns:p14="http://schemas.microsoft.com/office/powerpoint/2010/main" val="2485592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Barlow Condensed" panose="00000506000000000000" pitchFamily="2" charset="0"/>
        <a:ea typeface="+mn-ea"/>
        <a:cs typeface="+mn-cs"/>
      </a:defRPr>
    </a:lvl1pPr>
    <a:lvl2pPr marL="457200" algn="l" defTabSz="914400" rtl="0" eaLnBrk="1" latinLnBrk="0" hangingPunct="1">
      <a:defRPr sz="1200" kern="1200">
        <a:solidFill>
          <a:schemeClr val="tx1"/>
        </a:solidFill>
        <a:latin typeface="Barlow Condensed" panose="00000506000000000000" pitchFamily="2" charset="0"/>
        <a:ea typeface="+mn-ea"/>
        <a:cs typeface="+mn-cs"/>
      </a:defRPr>
    </a:lvl2pPr>
    <a:lvl3pPr marL="914400" algn="l" defTabSz="914400" rtl="0" eaLnBrk="1" latinLnBrk="0" hangingPunct="1">
      <a:defRPr sz="1200" kern="1200">
        <a:solidFill>
          <a:schemeClr val="tx1"/>
        </a:solidFill>
        <a:latin typeface="Barlow Condensed" panose="00000506000000000000" pitchFamily="2" charset="0"/>
        <a:ea typeface="+mn-ea"/>
        <a:cs typeface="+mn-cs"/>
      </a:defRPr>
    </a:lvl3pPr>
    <a:lvl4pPr marL="1371600" algn="l" defTabSz="914400" rtl="0" eaLnBrk="1" latinLnBrk="0" hangingPunct="1">
      <a:defRPr sz="1200" kern="1200">
        <a:solidFill>
          <a:schemeClr val="tx1"/>
        </a:solidFill>
        <a:latin typeface="Barlow Condensed" panose="00000506000000000000" pitchFamily="2" charset="0"/>
        <a:ea typeface="+mn-ea"/>
        <a:cs typeface="+mn-cs"/>
      </a:defRPr>
    </a:lvl4pPr>
    <a:lvl5pPr marL="1828800" algn="l" defTabSz="914400" rtl="0" eaLnBrk="1" latinLnBrk="0" hangingPunct="1">
      <a:defRPr sz="1200" kern="1200">
        <a:solidFill>
          <a:schemeClr val="tx1"/>
        </a:solidFill>
        <a:latin typeface="Barlow Condensed" panose="00000506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a:t>
            </a:fld>
            <a:endParaRPr lang="nl-BE"/>
          </a:p>
        </p:txBody>
      </p:sp>
    </p:spTree>
    <p:extLst>
      <p:ext uri="{BB962C8B-B14F-4D97-AF65-F5344CB8AC3E}">
        <p14:creationId xmlns:p14="http://schemas.microsoft.com/office/powerpoint/2010/main" val="3613838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Bij de derde generatie computers (1964 - 1971) werden transistoren vervangen door chips.</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10</a:t>
            </a:fld>
            <a:endParaRPr lang="nl-BE"/>
          </a:p>
        </p:txBody>
      </p:sp>
    </p:spTree>
    <p:extLst>
      <p:ext uri="{BB962C8B-B14F-4D97-AF65-F5344CB8AC3E}">
        <p14:creationId xmlns:p14="http://schemas.microsoft.com/office/powerpoint/2010/main" val="2322273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Vanaf 1971 zorgde de microprocessor - tegenwoordig kortweg processor genoemd - voor de vierde generatie computers</a:t>
            </a:r>
            <a:r>
              <a:rPr lang="nl-BE" dirty="0" smtClean="0"/>
              <a:t>.</a:t>
            </a:r>
          </a:p>
          <a:p>
            <a:endParaRPr lang="nl-BE" dirty="0"/>
          </a:p>
          <a:p>
            <a:r>
              <a:rPr lang="nl-BE" dirty="0"/>
              <a:t>Terwijl de eerste drie generaties elkaar in snel tempo opvolgden, lijkt de grote technologische revolutie een beetje stilgevallen: we werken immers al meer dan vijftig jaar met vierde generatie computers. Zelfs al zijn moderne processoren veel geavanceerder dan exemplaren uit de jaren 1970, ze blijven wel gebaseerd op dezelfde technologie.</a:t>
            </a:r>
          </a:p>
          <a:p>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11</a:t>
            </a:fld>
            <a:endParaRPr lang="nl-BE"/>
          </a:p>
        </p:txBody>
      </p:sp>
    </p:spTree>
    <p:extLst>
      <p:ext uri="{BB962C8B-B14F-4D97-AF65-F5344CB8AC3E}">
        <p14:creationId xmlns:p14="http://schemas.microsoft.com/office/powerpoint/2010/main" val="26589648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Toch wordt er al sinds de jaren 1980 onderzoek gedaan naar een heel nieuw type van processor, die computers van de vijfde generatie moet opleveren. We spreken dan van </a:t>
            </a:r>
            <a:r>
              <a:rPr lang="nl-BE" dirty="0" err="1"/>
              <a:t>quantumcomputers</a:t>
            </a:r>
            <a:r>
              <a:rPr lang="nl-BE" dirty="0"/>
              <a:t>, die werken op basis van </a:t>
            </a:r>
            <a:r>
              <a:rPr lang="nl-BE" dirty="0" err="1"/>
              <a:t>qubits</a:t>
            </a:r>
            <a:r>
              <a:rPr lang="nl-BE" dirty="0"/>
              <a:t> in plaats van bits. </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12</a:t>
            </a:fld>
            <a:endParaRPr lang="nl-BE"/>
          </a:p>
        </p:txBody>
      </p:sp>
    </p:spTree>
    <p:extLst>
      <p:ext uri="{BB962C8B-B14F-4D97-AF65-F5344CB8AC3E}">
        <p14:creationId xmlns:p14="http://schemas.microsoft.com/office/powerpoint/2010/main" val="3746084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err="1"/>
              <a:t>Qubits</a:t>
            </a:r>
            <a:r>
              <a:rPr lang="nl-BE" dirty="0"/>
              <a:t> worden gevormd door elementaire deeltjes in de </a:t>
            </a:r>
            <a:r>
              <a:rPr lang="nl-BE" dirty="0" err="1"/>
              <a:t>quantumfysica</a:t>
            </a:r>
            <a:r>
              <a:rPr lang="nl-BE" dirty="0"/>
              <a:t> en hebben de mogelijkheid om gelijktijdig meer dan slechts twee waarden (0 en 1) op te slaan. Het fenomeen dat dit mogelijk maakt wordt superpositie genoemd. Dat betekent dat je met een combinatie van een aantal </a:t>
            </a:r>
            <a:r>
              <a:rPr lang="nl-BE" dirty="0" err="1"/>
              <a:t>qubits</a:t>
            </a:r>
            <a:r>
              <a:rPr lang="nl-BE" dirty="0"/>
              <a:t> erg veel informatie kan opslaan die bijzonder snel toegankelijk is in een bijzonder compacte fysieke vorm. En uitzonderlijk veel hoef je er niet van te hebben. Met elke extra </a:t>
            </a:r>
            <a:r>
              <a:rPr lang="nl-BE" dirty="0" err="1"/>
              <a:t>qubit</a:t>
            </a:r>
            <a:r>
              <a:rPr lang="nl-BE" dirty="0"/>
              <a:t> verdubbelt immers de rekenkracht.</a:t>
            </a:r>
          </a:p>
          <a:p>
            <a:endParaRPr lang="nl-BE" dirty="0" smtClean="0"/>
          </a:p>
          <a:p>
            <a:r>
              <a:rPr lang="nl-BE" dirty="0"/>
              <a:t>Dat maakt dat ook de rekenkracht van een </a:t>
            </a:r>
            <a:r>
              <a:rPr lang="nl-BE" dirty="0" err="1"/>
              <a:t>quantumcomputer</a:t>
            </a:r>
            <a:r>
              <a:rPr lang="nl-BE" dirty="0"/>
              <a:t> vele duizenden keren groter is dan die van moderne computers met klassieke processoren. Dat is goed nieuws - voor bepaalde wetenschappelijke onderzoeken wordt momenteel de rekenkracht van honderden of zelfs duizenden computers samengebracht om complexe berekeningen te maken. Dat moet met </a:t>
            </a:r>
            <a:r>
              <a:rPr lang="nl-BE" dirty="0" err="1"/>
              <a:t>quantumcomputers</a:t>
            </a:r>
            <a:r>
              <a:rPr lang="nl-BE" dirty="0"/>
              <a:t> veel sneller en eenvoudiger kunnen. Maar er zijn ook bedenkingen op het gebied van veiligheid: huidige encryptietechnieken zouden met zo'n </a:t>
            </a:r>
            <a:r>
              <a:rPr lang="nl-BE" dirty="0" err="1"/>
              <a:t>quantumcomputer</a:t>
            </a:r>
            <a:r>
              <a:rPr lang="nl-BE" dirty="0"/>
              <a:t> snel kunnen gekraakt </a:t>
            </a:r>
            <a:r>
              <a:rPr lang="nl-BE" dirty="0" smtClean="0"/>
              <a:t>worden.</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13</a:t>
            </a:fld>
            <a:endParaRPr lang="nl-BE"/>
          </a:p>
        </p:txBody>
      </p:sp>
    </p:spTree>
    <p:extLst>
      <p:ext uri="{BB962C8B-B14F-4D97-AF65-F5344CB8AC3E}">
        <p14:creationId xmlns:p14="http://schemas.microsoft.com/office/powerpoint/2010/main" val="4239243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Hoewel wetenschappers ervan overtuigd zijn dat </a:t>
            </a:r>
            <a:r>
              <a:rPr lang="nl-BE" dirty="0" err="1"/>
              <a:t>quantumcomputers</a:t>
            </a:r>
            <a:r>
              <a:rPr lang="nl-BE" dirty="0"/>
              <a:t> de nieuwe </a:t>
            </a:r>
            <a:r>
              <a:rPr lang="nl-BE" dirty="0" smtClean="0"/>
              <a:t>generatie </a:t>
            </a:r>
            <a:r>
              <a:rPr lang="nl-BE" dirty="0"/>
              <a:t>moet vormen, maken enkele belangrijke problemen het erg moeilijk om ze daadwerkelijk te bouwen. Zo veranderen </a:t>
            </a:r>
            <a:r>
              <a:rPr lang="nl-BE" dirty="0" err="1"/>
              <a:t>qubits</a:t>
            </a:r>
            <a:r>
              <a:rPr lang="nl-BE" dirty="0"/>
              <a:t> van toestand bij het uitlezen van informatie, waardoor de informatie zelf wijzigt - dat mag natuurlijk niet. Ook </a:t>
            </a:r>
            <a:r>
              <a:rPr lang="nl-BE" dirty="0" err="1" smtClean="0"/>
              <a:t>quantuminterferentie</a:t>
            </a:r>
            <a:r>
              <a:rPr lang="nl-BE" dirty="0" smtClean="0"/>
              <a:t> </a:t>
            </a:r>
            <a:r>
              <a:rPr lang="nl-BE" dirty="0"/>
              <a:t>(het tenietdoen van berekeningen door invloed van omliggende </a:t>
            </a:r>
            <a:r>
              <a:rPr lang="nl-BE" dirty="0" err="1"/>
              <a:t>qubits</a:t>
            </a:r>
            <a:r>
              <a:rPr lang="nl-BE" dirty="0"/>
              <a:t>) en </a:t>
            </a:r>
            <a:r>
              <a:rPr lang="nl-BE" dirty="0" err="1"/>
              <a:t>decoherentie</a:t>
            </a:r>
            <a:r>
              <a:rPr lang="nl-BE" dirty="0"/>
              <a:t> (de beïnvloeding van </a:t>
            </a:r>
            <a:r>
              <a:rPr lang="nl-BE" dirty="0" err="1"/>
              <a:t>qubits</a:t>
            </a:r>
            <a:r>
              <a:rPr lang="nl-BE" dirty="0"/>
              <a:t> door hun omgeving) blijven </a:t>
            </a:r>
            <a:r>
              <a:rPr lang="nl-BE" dirty="0" smtClean="0"/>
              <a:t>grote </a:t>
            </a:r>
            <a:r>
              <a:rPr lang="nl-BE" dirty="0"/>
              <a:t>obstakels.</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14</a:t>
            </a:fld>
            <a:endParaRPr lang="nl-BE"/>
          </a:p>
        </p:txBody>
      </p:sp>
    </p:spTree>
    <p:extLst>
      <p:ext uri="{BB962C8B-B14F-4D97-AF65-F5344CB8AC3E}">
        <p14:creationId xmlns:p14="http://schemas.microsoft.com/office/powerpoint/2010/main" val="3100657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Op het ogenblik van het verschijnen van dit boek bestaan er al enkele </a:t>
            </a:r>
            <a:r>
              <a:rPr lang="nl-BE" dirty="0" err="1"/>
              <a:t>quantum</a:t>
            </a:r>
            <a:r>
              <a:rPr lang="nl-BE" dirty="0"/>
              <a:t>-computers van enkele honderden </a:t>
            </a:r>
            <a:r>
              <a:rPr lang="nl-BE" dirty="0" err="1"/>
              <a:t>qubits</a:t>
            </a:r>
            <a:r>
              <a:rPr lang="nl-BE" dirty="0"/>
              <a:t>, maar hun rekenkracht heeft die van supercomputers voorlopig nog niet bereikt.  We spreken pas echt van het tijdperk van </a:t>
            </a:r>
            <a:r>
              <a:rPr lang="nl-BE" dirty="0" err="1"/>
              <a:t>quantumcomputers</a:t>
            </a:r>
            <a:r>
              <a:rPr lang="nl-BE" dirty="0"/>
              <a:t> wanneer ze problemen kunnen oplossen die met traditionele computers onbereikbaar zijn. Wanneer dat zo is spreekt men van </a:t>
            </a:r>
            <a:r>
              <a:rPr lang="nl-BE" dirty="0" err="1"/>
              <a:t>quantum</a:t>
            </a:r>
            <a:r>
              <a:rPr lang="nl-BE" dirty="0"/>
              <a:t> </a:t>
            </a:r>
            <a:r>
              <a:rPr lang="nl-BE" dirty="0" err="1"/>
              <a:t>supremacy</a:t>
            </a:r>
            <a:r>
              <a:rPr lang="nl-BE" dirty="0"/>
              <a:t>. Bovendien zijn de huidige </a:t>
            </a:r>
            <a:r>
              <a:rPr lang="nl-BE" dirty="0" err="1"/>
              <a:t>quantumcomputers</a:t>
            </a:r>
            <a:r>
              <a:rPr lang="nl-BE" dirty="0"/>
              <a:t> nog een sporthal groot – ze zullen gewone computers nog niet snel vervangen. </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15</a:t>
            </a:fld>
            <a:endParaRPr lang="nl-BE"/>
          </a:p>
        </p:txBody>
      </p:sp>
    </p:spTree>
    <p:extLst>
      <p:ext uri="{BB962C8B-B14F-4D97-AF65-F5344CB8AC3E}">
        <p14:creationId xmlns:p14="http://schemas.microsoft.com/office/powerpoint/2010/main" val="3751632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Ondertussen wordt hard gewerkt aan CIM-computers (coherent </a:t>
            </a:r>
            <a:r>
              <a:rPr lang="nl-BE" dirty="0" err="1"/>
              <a:t>ising</a:t>
            </a:r>
            <a:r>
              <a:rPr lang="nl-BE" dirty="0"/>
              <a:t> machine) of optische computers. Daarbij wordt gebruik gemaakt van laserlicht om razendsnel ingewikkelde berekeningen te maken. Eerste experimentele modellen waren erg groot en vereisten kilometerslange glasvezels, maar in 2019 slaagde een team van de VUB in Brussel erin om een model te ontwikkelen dat klein genoeg was voor een draagbaar computersysteem. Dat is een belangrijke stap om commerciële toepassingen mogelijk te maken, die even krachtig maar heel wat goedkoper zijn dan </a:t>
            </a:r>
            <a:r>
              <a:rPr lang="nl-BE" dirty="0" err="1"/>
              <a:t>quantumcomputers</a:t>
            </a:r>
            <a:r>
              <a:rPr lang="nl-BE" dirty="0"/>
              <a:t>.</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16</a:t>
            </a:fld>
            <a:endParaRPr lang="nl-BE"/>
          </a:p>
        </p:txBody>
      </p:sp>
    </p:spTree>
    <p:extLst>
      <p:ext uri="{BB962C8B-B14F-4D97-AF65-F5344CB8AC3E}">
        <p14:creationId xmlns:p14="http://schemas.microsoft.com/office/powerpoint/2010/main" val="14594620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Een ander alternatief voor toekomstige computers wordt geboden door DNA. Met een diameter van slechts twee nanometer is DNA ontiegelijk klein en net als digitale code bestaat DNA uit reeksen informatie. </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17</a:t>
            </a:fld>
            <a:endParaRPr lang="nl-BE"/>
          </a:p>
        </p:txBody>
      </p:sp>
    </p:spTree>
    <p:extLst>
      <p:ext uri="{BB962C8B-B14F-4D97-AF65-F5344CB8AC3E}">
        <p14:creationId xmlns:p14="http://schemas.microsoft.com/office/powerpoint/2010/main" val="37501115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Bij een digitale code bestaat die reeks uit bits, die twee waarden kunnen aannemen: 0 of 1. Bij DNA bestaat die reeks uit basen. Daarvan zijn er vier verschillende: adenine (A), cytosine (C), </a:t>
            </a:r>
            <a:r>
              <a:rPr lang="nl-BE" dirty="0" err="1"/>
              <a:t>thymine</a:t>
            </a:r>
            <a:r>
              <a:rPr lang="nl-BE" dirty="0"/>
              <a:t> (T) en guanine (G). Net zoals een reeks bits een unieke computercode kunnen vormen, vormen ook een reeks basen de unieke code van een DNA-molecule.</a:t>
            </a:r>
          </a:p>
          <a:p>
            <a:endParaRPr lang="nl-BE" dirty="0" smtClean="0"/>
          </a:p>
          <a:p>
            <a:r>
              <a:rPr lang="nl-BE" dirty="0" smtClean="0"/>
              <a:t>Rekenen </a:t>
            </a:r>
            <a:r>
              <a:rPr lang="nl-BE" dirty="0"/>
              <a:t>doen computers door </a:t>
            </a:r>
            <a:r>
              <a:rPr lang="nl-BE" dirty="0" err="1"/>
              <a:t>bitreeksen</a:t>
            </a:r>
            <a:r>
              <a:rPr lang="nl-BE" dirty="0"/>
              <a:t> te verschuiven, door de volgorde van bits te wijzigen en door de waarden van bits zelf te wijzigen. Dat alles kan ook met een DNA-structuur. Het onderzoek naar het aanbrengen van wijzigingen in DNA is nog in volle gang, maar is veelbelovend voor de toekomstige ontwikkeling van DNA-computers.</a:t>
            </a:r>
          </a:p>
          <a:p>
            <a:endParaRPr lang="nl-BE" dirty="0" smtClean="0"/>
          </a:p>
          <a:p>
            <a:r>
              <a:rPr lang="nl-BE" dirty="0" smtClean="0"/>
              <a:t>Het </a:t>
            </a:r>
            <a:r>
              <a:rPr lang="nl-BE" dirty="0"/>
              <a:t>grote verschil tussen huidige computers en DNA is de manier waarop die </a:t>
            </a:r>
            <a:r>
              <a:rPr lang="nl-BE" dirty="0" smtClean="0"/>
              <a:t>wijzigingen </a:t>
            </a:r>
            <a:r>
              <a:rPr lang="nl-BE" dirty="0"/>
              <a:t>worden aangebracht. Bij huidige computers gebeurt dat met elektrische stroompjes, bij DNA door middel van chemische processen. </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18</a:t>
            </a:fld>
            <a:endParaRPr lang="nl-BE"/>
          </a:p>
        </p:txBody>
      </p:sp>
    </p:spTree>
    <p:extLst>
      <p:ext uri="{BB962C8B-B14F-4D97-AF65-F5344CB8AC3E}">
        <p14:creationId xmlns:p14="http://schemas.microsoft.com/office/powerpoint/2010/main" val="3520035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Terwijl de huidige computerverwerking volledig sequentieel gebeurt - alle wijzigingen worden achter elkaar uitgevoerd - kan dat bij DNA grotendeels gelijktijdig. Daardoor kunnen miljarden wijzigingen in één beweging worden uitgevoerd, wat in een gigantische prestatiewinst resulteert.</a:t>
            </a:r>
          </a:p>
          <a:p>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19</a:t>
            </a:fld>
            <a:endParaRPr lang="nl-BE"/>
          </a:p>
        </p:txBody>
      </p:sp>
    </p:spTree>
    <p:extLst>
      <p:ext uri="{BB962C8B-B14F-4D97-AF65-F5344CB8AC3E}">
        <p14:creationId xmlns:p14="http://schemas.microsoft.com/office/powerpoint/2010/main" val="826484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De markt van processoren voor laptops en desktopcomputers wordt volledig </a:t>
            </a:r>
            <a:r>
              <a:rPr lang="nl-BE" dirty="0" smtClean="0"/>
              <a:t>beheerst </a:t>
            </a:r>
            <a:r>
              <a:rPr lang="nl-BE" dirty="0"/>
              <a:t>door twee grote spelers: Intel en AMD. Van deze twee is Intel altijd de meest dominante geweest, maar AMD behoudt een trouwe schare aanhangers. Een volledig overzicht van de huidig beschikbare processoren maken in dit boek is onmogelijk, want erg omvangrijk en bovendien verandert zo’n overzicht erg snel. </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2</a:t>
            </a:fld>
            <a:endParaRPr lang="nl-BE"/>
          </a:p>
        </p:txBody>
      </p:sp>
    </p:spTree>
    <p:extLst>
      <p:ext uri="{BB962C8B-B14F-4D97-AF65-F5344CB8AC3E}">
        <p14:creationId xmlns:p14="http://schemas.microsoft.com/office/powerpoint/2010/main" val="23857480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Toch zal je in de nabije toekomst nog niet naar de winkel moeten rennen voor je DNA-computer. Hoewel er aan verschillende universiteiten al veelbelovende </a:t>
            </a:r>
            <a:r>
              <a:rPr lang="nl-BE" dirty="0" err="1"/>
              <a:t>experi-menten</a:t>
            </a:r>
            <a:r>
              <a:rPr lang="nl-BE" dirty="0"/>
              <a:t> werden gedaan, staan er voor een praktische toepassing nog flink wat </a:t>
            </a:r>
            <a:r>
              <a:rPr lang="nl-BE" dirty="0" err="1"/>
              <a:t>ob-stakels</a:t>
            </a:r>
            <a:r>
              <a:rPr lang="nl-BE" dirty="0"/>
              <a:t> in de weg. DNA kan muteren, waardoor de informatie niet meer betrouwbaar is. Bovendien kan men nog onvoldoende vertrouwen op het gewenste effect van DNA op chemische reacties. Tenslotte is DNA ook erg moeilijk toegankelijk: hoewel de berekeningen zelf bijzonder snel worden uitgevoerd, duurt het voorlopig nog uren om informatie in te voeren of uit te lezen.</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20</a:t>
            </a:fld>
            <a:endParaRPr lang="nl-BE"/>
          </a:p>
        </p:txBody>
      </p:sp>
    </p:spTree>
    <p:extLst>
      <p:ext uri="{BB962C8B-B14F-4D97-AF65-F5344CB8AC3E}">
        <p14:creationId xmlns:p14="http://schemas.microsoft.com/office/powerpoint/2010/main" val="1313451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21</a:t>
            </a:fld>
            <a:endParaRPr lang="nl-BE"/>
          </a:p>
        </p:txBody>
      </p:sp>
    </p:spTree>
    <p:extLst>
      <p:ext uri="{BB962C8B-B14F-4D97-AF65-F5344CB8AC3E}">
        <p14:creationId xmlns:p14="http://schemas.microsoft.com/office/powerpoint/2010/main" val="1899096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Er bestaat een belangrijk onderscheid tussen processoren voor desktop computers en voor laptops. Processoren zijn immers energievreters. Voor laptops worden </a:t>
            </a:r>
            <a:r>
              <a:rPr lang="nl-BE" dirty="0" smtClean="0"/>
              <a:t>daarom </a:t>
            </a:r>
            <a:r>
              <a:rPr lang="nl-BE" dirty="0"/>
              <a:t>energiebesparende maatregelen genomen, zodat de processor de autonomie van de batterij niet al te veel zou aantasten. Bovendien is een processor in de enge behuizing van een laptop veel moeilijker te koelen. Eén van die technieken is om de kloksnelheid van de processor variabel te maken aan de belasting ervan. Dat wil zeggen dat een processor die weinig wordt belast aan een tragere snelheid zal </a:t>
            </a:r>
            <a:r>
              <a:rPr lang="nl-BE" dirty="0" smtClean="0"/>
              <a:t>weken </a:t>
            </a:r>
            <a:r>
              <a:rPr lang="nl-BE" dirty="0"/>
              <a:t>dan wanneer diezelfde processor meer wordt belast. Een trager werkende </a:t>
            </a:r>
            <a:r>
              <a:rPr lang="nl-BE" dirty="0" smtClean="0"/>
              <a:t>processor </a:t>
            </a:r>
            <a:r>
              <a:rPr lang="nl-BE" dirty="0"/>
              <a:t>verbruikt immers minder energie. Ook beschikken processoren voor laptops vaak over minder cachegeheugen dan gelijkaardige processoren voor desktop </a:t>
            </a:r>
            <a:r>
              <a:rPr lang="nl-BE" dirty="0" smtClean="0"/>
              <a:t>computers</a:t>
            </a:r>
            <a:r>
              <a:rPr lang="nl-BE" dirty="0"/>
              <a:t>.</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3</a:t>
            </a:fld>
            <a:endParaRPr lang="nl-BE"/>
          </a:p>
        </p:txBody>
      </p:sp>
    </p:spTree>
    <p:extLst>
      <p:ext uri="{BB962C8B-B14F-4D97-AF65-F5344CB8AC3E}">
        <p14:creationId xmlns:p14="http://schemas.microsoft.com/office/powerpoint/2010/main" val="2473105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Belangrijke factoren waarmee je rekening houdt bij de aankoop van een processor: </a:t>
            </a:r>
          </a:p>
          <a:p>
            <a:endParaRPr lang="nl-BE" dirty="0" smtClean="0"/>
          </a:p>
          <a:p>
            <a:pPr marL="171450" indent="-171450">
              <a:buFont typeface="Wingdings" panose="05000000000000000000" pitchFamily="2" charset="2"/>
              <a:buChar char="8"/>
            </a:pPr>
            <a:r>
              <a:rPr lang="nl-BE" dirty="0" smtClean="0"/>
              <a:t>Processorvoet </a:t>
            </a:r>
            <a:r>
              <a:rPr lang="nl-BE" dirty="0"/>
              <a:t>(ook: processorsocket) - Niet elke processor past op elk </a:t>
            </a:r>
            <a:r>
              <a:rPr lang="nl-BE" dirty="0" smtClean="0"/>
              <a:t>moederbord</a:t>
            </a:r>
            <a:r>
              <a:rPr lang="nl-BE" dirty="0"/>
              <a:t>. Controleer voor je aankoop in de documentatie van je moederbord welk type van processorvoet erop voorzien is. Uiteraard koop je een processor die past voor jouw </a:t>
            </a:r>
            <a:r>
              <a:rPr lang="nl-BE" dirty="0" smtClean="0"/>
              <a:t>moederbord.</a:t>
            </a:r>
          </a:p>
          <a:p>
            <a:pPr marL="171450" indent="-171450">
              <a:buFont typeface="Wingdings" panose="05000000000000000000" pitchFamily="2" charset="2"/>
              <a:buChar char="8"/>
            </a:pPr>
            <a:endParaRPr lang="nl-BE" dirty="0" smtClean="0"/>
          </a:p>
          <a:p>
            <a:pPr marL="171450" indent="-171450">
              <a:buFont typeface="Wingdings" panose="05000000000000000000" pitchFamily="2" charset="2"/>
              <a:buChar char="8"/>
            </a:pPr>
            <a:r>
              <a:rPr lang="nl-BE" dirty="0" smtClean="0"/>
              <a:t>Merk </a:t>
            </a:r>
            <a:r>
              <a:rPr lang="nl-BE" dirty="0"/>
              <a:t>- De keuze is beperkt tot twee processorfabrikanten: AMD en </a:t>
            </a:r>
            <a:r>
              <a:rPr lang="nl-BE" dirty="0" smtClean="0"/>
              <a:t>Intel.</a:t>
            </a:r>
          </a:p>
          <a:p>
            <a:pPr marL="171450" indent="-171450">
              <a:buFont typeface="Wingdings" panose="05000000000000000000" pitchFamily="2" charset="2"/>
              <a:buChar char="8"/>
            </a:pPr>
            <a:endParaRPr lang="nl-BE" dirty="0" smtClean="0"/>
          </a:p>
          <a:p>
            <a:pPr marL="171450" indent="-171450">
              <a:buFont typeface="Wingdings" panose="05000000000000000000" pitchFamily="2" charset="2"/>
              <a:buChar char="8"/>
            </a:pPr>
            <a:r>
              <a:rPr lang="nl-BE" dirty="0" smtClean="0"/>
              <a:t>Aantal </a:t>
            </a:r>
            <a:r>
              <a:rPr lang="nl-BE" dirty="0"/>
              <a:t>processorkernen - Over </a:t>
            </a:r>
            <a:r>
              <a:rPr lang="nl-BE" dirty="0" err="1"/>
              <a:t>multicore</a:t>
            </a:r>
            <a:r>
              <a:rPr lang="nl-BE" dirty="0"/>
              <a:t>-processoren </a:t>
            </a:r>
            <a:r>
              <a:rPr lang="nl-BE" dirty="0" smtClean="0"/>
              <a:t>heb je in het vorige hoofdstukje geleerd.</a:t>
            </a:r>
          </a:p>
          <a:p>
            <a:pPr marL="171450" indent="-171450">
              <a:buFont typeface="Wingdings" panose="05000000000000000000" pitchFamily="2" charset="2"/>
              <a:buChar char="8"/>
            </a:pPr>
            <a:endParaRPr lang="nl-BE" dirty="0" smtClean="0"/>
          </a:p>
          <a:p>
            <a:pPr marL="171450" indent="-171450">
              <a:buFont typeface="Wingdings" panose="05000000000000000000" pitchFamily="2" charset="2"/>
              <a:buChar char="8"/>
            </a:pPr>
            <a:r>
              <a:rPr lang="nl-BE" dirty="0" smtClean="0"/>
              <a:t>Kloksnelheid – ook daar heb je in het vorige hoofdstukje geleerd.</a:t>
            </a:r>
          </a:p>
          <a:p>
            <a:pPr marL="171450" indent="-171450">
              <a:buFont typeface="Wingdings" panose="05000000000000000000" pitchFamily="2" charset="2"/>
              <a:buChar char="8"/>
            </a:pPr>
            <a:endParaRPr lang="nl-BE" dirty="0" smtClean="0"/>
          </a:p>
          <a:p>
            <a:pPr marL="171450" indent="-171450">
              <a:buFont typeface="Wingdings" panose="05000000000000000000" pitchFamily="2" charset="2"/>
              <a:buChar char="8"/>
            </a:pPr>
            <a:r>
              <a:rPr lang="nl-BE" dirty="0" smtClean="0"/>
              <a:t>Capaciteit </a:t>
            </a:r>
            <a:r>
              <a:rPr lang="nl-BE" dirty="0"/>
              <a:t>van het cachegeheugen </a:t>
            </a:r>
            <a:r>
              <a:rPr lang="nl-BE" dirty="0" smtClean="0"/>
              <a:t>– daarover leer je meer in hoofdstuk 4.4.</a:t>
            </a:r>
          </a:p>
          <a:p>
            <a:pPr marL="171450" indent="-171450">
              <a:buFont typeface="Wingdings" panose="05000000000000000000" pitchFamily="2" charset="2"/>
              <a:buChar char="8"/>
            </a:pPr>
            <a:endParaRPr lang="nl-BE" dirty="0" smtClean="0"/>
          </a:p>
          <a:p>
            <a:pPr marL="171450" indent="-171450">
              <a:buFont typeface="Wingdings" panose="05000000000000000000" pitchFamily="2" charset="2"/>
              <a:buChar char="8"/>
            </a:pPr>
            <a:r>
              <a:rPr lang="nl-BE" dirty="0" smtClean="0"/>
              <a:t>Energieverbruik </a:t>
            </a:r>
            <a:r>
              <a:rPr lang="nl-BE" dirty="0"/>
              <a:t>- De processor is een van de meest energieverslindende </a:t>
            </a:r>
            <a:r>
              <a:rPr lang="nl-BE" dirty="0" smtClean="0"/>
              <a:t>onderdelen </a:t>
            </a:r>
            <a:r>
              <a:rPr lang="nl-BE" dirty="0"/>
              <a:t>van een computer. Bij de aankoop is het energieverbruik daarom een belangrijke factor. Een duurdere maar zuiniger processor kan daardoor op termijn zelfs goedkoper zijn dan een goedkoper maar meer energieverslindend model. Bij het vergelijken van het verbruik is niet alleen het piekverbruik bij maximale belasting van belang, maar ook het rustverbruik. De processor </a:t>
            </a:r>
            <a:r>
              <a:rPr lang="nl-BE" dirty="0" smtClean="0"/>
              <a:t>bevindt </a:t>
            </a:r>
            <a:r>
              <a:rPr lang="nl-BE" dirty="0"/>
              <a:t>zich doorgaans vaker in rust dan je zou vermoeden.</a:t>
            </a:r>
          </a:p>
          <a:p>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4</a:t>
            </a:fld>
            <a:endParaRPr lang="nl-BE"/>
          </a:p>
        </p:txBody>
      </p:sp>
    </p:spTree>
    <p:extLst>
      <p:ext uri="{BB962C8B-B14F-4D97-AF65-F5344CB8AC3E}">
        <p14:creationId xmlns:p14="http://schemas.microsoft.com/office/powerpoint/2010/main" val="3832806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Een processor bestaat uit miljoenen minuscuul kleine schakelingen, die transistoren worden genoemd. Gordon Moore, medeoprichter van Intel, stelde in 1965 dat het </a:t>
            </a:r>
            <a:r>
              <a:rPr lang="nl-BE" dirty="0" smtClean="0"/>
              <a:t>aantal </a:t>
            </a:r>
            <a:r>
              <a:rPr lang="nl-BE" dirty="0"/>
              <a:t>transistoren per processor elke 18 maanden zou verdubbelen. Die uitspraak is een eigen leven gaan leiden als de wet van Moore. Volgens Moore zou die </a:t>
            </a:r>
            <a:r>
              <a:rPr lang="nl-BE" dirty="0" smtClean="0"/>
              <a:t>voorspelling </a:t>
            </a:r>
            <a:r>
              <a:rPr lang="nl-BE" dirty="0"/>
              <a:t>slechts voor de eerstvolgende tien jaar opgaan, dus maar tot pakweg half de jaren 1970. Maar zelfs tientallen jaren later blijkt </a:t>
            </a:r>
            <a:r>
              <a:rPr lang="nl-BE" dirty="0" err="1"/>
              <a:t>Moore’s</a:t>
            </a:r>
            <a:r>
              <a:rPr lang="nl-BE" dirty="0"/>
              <a:t> stelling nog steeds min of meer op te gaan, , al werd de verwachting wel bijgesteld naar een verdubbeling om de twee jaar.</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5</a:t>
            </a:fld>
            <a:endParaRPr lang="nl-BE"/>
          </a:p>
        </p:txBody>
      </p:sp>
    </p:spTree>
    <p:extLst>
      <p:ext uri="{BB962C8B-B14F-4D97-AF65-F5344CB8AC3E}">
        <p14:creationId xmlns:p14="http://schemas.microsoft.com/office/powerpoint/2010/main" val="537348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Bij volwaardige computers - desktop- en laptopsystemen - heeft een processor een heel specifieke functie: het uitvoeren van computerprogramma's. Alle perifere </a:t>
            </a:r>
            <a:r>
              <a:rPr lang="nl-BE" dirty="0" smtClean="0"/>
              <a:t>verwerking </a:t>
            </a:r>
            <a:r>
              <a:rPr lang="nl-BE" dirty="0"/>
              <a:t>gebeurt in apart daarvoor voorziene chips op het moederbord of op </a:t>
            </a:r>
            <a:r>
              <a:rPr lang="nl-BE" dirty="0" smtClean="0"/>
              <a:t>uitbreidingskaarten</a:t>
            </a:r>
            <a:r>
              <a:rPr lang="nl-BE" dirty="0"/>
              <a:t>. Een aparte grafische processor berekent beeldinformatie, een DSP zorgt voor geluidsproductie, een aparte geheugencontroller regelt de toegang tot het werkgeheugen, enz.</a:t>
            </a:r>
          </a:p>
          <a:p>
            <a:endParaRPr lang="nl-BE" dirty="0" smtClean="0"/>
          </a:p>
          <a:p>
            <a:r>
              <a:rPr lang="nl-BE" dirty="0" smtClean="0"/>
              <a:t>In </a:t>
            </a:r>
            <a:r>
              <a:rPr lang="nl-BE" dirty="0"/>
              <a:t>smartphones, tablets en wearables moet gewoekerd worden met de beschikbare ruimte. Daarom worden bij die toestellen al die aparte functies in de </a:t>
            </a:r>
            <a:r>
              <a:rPr lang="nl-BE" dirty="0" smtClean="0"/>
              <a:t>processorbehuizing </a:t>
            </a:r>
            <a:r>
              <a:rPr lang="nl-BE" dirty="0"/>
              <a:t>voorzien. We spreken dan van een </a:t>
            </a:r>
            <a:r>
              <a:rPr lang="nl-BE" dirty="0" err="1"/>
              <a:t>SoC</a:t>
            </a:r>
            <a:r>
              <a:rPr lang="nl-BE" dirty="0"/>
              <a:t>: system-on-a-chip. </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6</a:t>
            </a:fld>
            <a:endParaRPr lang="nl-BE"/>
          </a:p>
        </p:txBody>
      </p:sp>
    </p:spTree>
    <p:extLst>
      <p:ext uri="{BB962C8B-B14F-4D97-AF65-F5344CB8AC3E}">
        <p14:creationId xmlns:p14="http://schemas.microsoft.com/office/powerpoint/2010/main" val="4283939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Daarbij zijn er twee verschillende systemen: ARM (</a:t>
            </a:r>
            <a:r>
              <a:rPr lang="nl-BE" dirty="0" err="1"/>
              <a:t>Acorn</a:t>
            </a:r>
            <a:r>
              <a:rPr lang="nl-BE" dirty="0"/>
              <a:t> RISC Machine) en de Intel x86 architectuur. Bekende merken van ARM-processoren zijn Cortex, </a:t>
            </a:r>
            <a:r>
              <a:rPr lang="nl-BE" dirty="0" err="1"/>
              <a:t>Qualcomm</a:t>
            </a:r>
            <a:r>
              <a:rPr lang="nl-BE" dirty="0"/>
              <a:t> en Apple. AMD speelt op de </a:t>
            </a:r>
            <a:r>
              <a:rPr lang="nl-BE" dirty="0" err="1"/>
              <a:t>SoC</a:t>
            </a:r>
            <a:r>
              <a:rPr lang="nl-BE" dirty="0"/>
              <a:t>-markt geen rol van betekenis.</a:t>
            </a:r>
          </a:p>
          <a:p>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7</a:t>
            </a:fld>
            <a:endParaRPr lang="nl-BE"/>
          </a:p>
        </p:txBody>
      </p:sp>
    </p:spTree>
    <p:extLst>
      <p:ext uri="{BB962C8B-B14F-4D97-AF65-F5344CB8AC3E}">
        <p14:creationId xmlns:p14="http://schemas.microsoft.com/office/powerpoint/2010/main" val="2240713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Tot nog toe kennen we vier grote generaties. Bij de eerste generaties computers (tot 1956) werd gebruik gemaakt van lampen om schakelingen te maken - dat leverde kolossaal grote machines op. </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8</a:t>
            </a:fld>
            <a:endParaRPr lang="nl-BE"/>
          </a:p>
        </p:txBody>
      </p:sp>
    </p:spTree>
    <p:extLst>
      <p:ext uri="{BB962C8B-B14F-4D97-AF65-F5344CB8AC3E}">
        <p14:creationId xmlns:p14="http://schemas.microsoft.com/office/powerpoint/2010/main" val="1337774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Tweede generatie computers (1956 - 1964) maakte gebruik van transistoren in plaats van lampen. </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9</a:t>
            </a:fld>
            <a:endParaRPr lang="nl-BE"/>
          </a:p>
        </p:txBody>
      </p:sp>
    </p:spTree>
    <p:extLst>
      <p:ext uri="{BB962C8B-B14F-4D97-AF65-F5344CB8AC3E}">
        <p14:creationId xmlns:p14="http://schemas.microsoft.com/office/powerpoint/2010/main" val="3750104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2174629" y="2628899"/>
            <a:ext cx="9633439" cy="1338263"/>
          </a:xfrm>
        </p:spPr>
        <p:txBody>
          <a:bodyPr anchor="b"/>
          <a:lstStyle>
            <a:lvl1pPr algn="ctr">
              <a:defRPr sz="6000"/>
            </a:lvl1pPr>
          </a:lstStyle>
          <a:p>
            <a:r>
              <a:rPr lang="nl-NL" dirty="0" smtClean="0"/>
              <a:t>Klik om de stijl te bewerken</a:t>
            </a:r>
            <a:endParaRPr lang="nl-BE" dirty="0"/>
          </a:p>
        </p:txBody>
      </p:sp>
      <p:sp>
        <p:nvSpPr>
          <p:cNvPr id="3" name="Ondertitel 2"/>
          <p:cNvSpPr>
            <a:spLocks noGrp="1"/>
          </p:cNvSpPr>
          <p:nvPr>
            <p:ph type="subTitle" idx="1"/>
          </p:nvPr>
        </p:nvSpPr>
        <p:spPr>
          <a:xfrm>
            <a:off x="2174629" y="4173538"/>
            <a:ext cx="963343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smtClean="0"/>
              <a:t>Klik om de ondertitelstijl van het model te bewerken</a:t>
            </a:r>
            <a:endParaRPr lang="nl-BE" dirty="0"/>
          </a:p>
        </p:txBody>
      </p:sp>
    </p:spTree>
    <p:extLst>
      <p:ext uri="{BB962C8B-B14F-4D97-AF65-F5344CB8AC3E}">
        <p14:creationId xmlns:p14="http://schemas.microsoft.com/office/powerpoint/2010/main" val="236617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24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a:hlinkClick r:id="" action="ppaction://hlinkshowjump?jump=previousslide"/>
          </p:cNvPr>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Rechthoek 6">
            <a:hlinkClick r:id="" action="ppaction://hlinkshowjump?jump=nextslide"/>
          </p:cNvPr>
          <p:cNvSpPr/>
          <p:nvPr userDrawn="1"/>
        </p:nvSpPr>
        <p:spPr>
          <a:xfrm>
            <a:off x="94014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9" name="Gelijkbenige driehoek 8">
            <a:hlinkClick r:id="" action="ppaction://hlinkshowjump?jump=nextslide"/>
          </p:cNvPr>
          <p:cNvSpPr/>
          <p:nvPr userDrawn="1"/>
        </p:nvSpPr>
        <p:spPr>
          <a:xfrm rot="5400000">
            <a:off x="103014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1" name="Rechthoek 10">
            <a:hlinkClick r:id="" action="ppaction://hlinkshowjump?jump=lastslide"/>
          </p:cNvPr>
          <p:cNvSpPr/>
          <p:nvPr userDrawn="1"/>
        </p:nvSpPr>
        <p:spPr>
          <a:xfrm>
            <a:off x="95117" y="5776546"/>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EXIT</a:t>
            </a:r>
            <a:endParaRPr lang="nl-BE" sz="2400" dirty="0">
              <a:latin typeface="Barlow Condensed Medium" panose="00000606000000000000" pitchFamily="2" charset="0"/>
            </a:endParaRPr>
          </a:p>
        </p:txBody>
      </p:sp>
      <p:sp>
        <p:nvSpPr>
          <p:cNvPr id="13"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50" smtClean="0">
                <a:solidFill>
                  <a:schemeClr val="accent1">
                    <a:lumMod val="40000"/>
                    <a:lumOff val="60000"/>
                  </a:schemeClr>
                </a:solidFill>
                <a:latin typeface="Barlow Condensed Medium" panose="00000606000000000000" pitchFamily="2" charset="0"/>
              </a:defRPr>
            </a:lvl1pPr>
          </a:lstStyle>
          <a:p>
            <a:r>
              <a:rPr lang="nl-BE" dirty="0" err="1" smtClean="0"/>
              <a:t>Computerhardware</a:t>
            </a:r>
            <a:r>
              <a:rPr lang="nl-BE" dirty="0" smtClean="0"/>
              <a:t> 3.0</a:t>
            </a:r>
            <a:endParaRPr lang="nl-BE" dirty="0"/>
          </a:p>
        </p:txBody>
      </p:sp>
    </p:spTree>
    <p:extLst>
      <p:ext uri="{BB962C8B-B14F-4D97-AF65-F5344CB8AC3E}">
        <p14:creationId xmlns:p14="http://schemas.microsoft.com/office/powerpoint/2010/main" val="201758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24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7"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50" smtClean="0">
                <a:solidFill>
                  <a:schemeClr val="accent1">
                    <a:lumMod val="40000"/>
                    <a:lumOff val="60000"/>
                  </a:schemeClr>
                </a:solidFill>
                <a:latin typeface="Barlow Condensed Medium" panose="00000606000000000000" pitchFamily="2" charset="0"/>
              </a:defRPr>
            </a:lvl1pPr>
          </a:lstStyle>
          <a:p>
            <a:r>
              <a:rPr lang="nl-BE" dirty="0" err="1" smtClean="0"/>
              <a:t>Computerhardware</a:t>
            </a:r>
            <a:r>
              <a:rPr lang="nl-BE" dirty="0" smtClean="0"/>
              <a:t> 3.0</a:t>
            </a:r>
            <a:endParaRPr lang="nl-BE" dirty="0"/>
          </a:p>
        </p:txBody>
      </p:sp>
    </p:spTree>
    <p:extLst>
      <p:ext uri="{BB962C8B-B14F-4D97-AF65-F5344CB8AC3E}">
        <p14:creationId xmlns:p14="http://schemas.microsoft.com/office/powerpoint/2010/main" val="1611546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p:cNvPicPr>
            <a:picLocks noChangeAspect="1"/>
          </p:cNvPicPr>
          <p:nvPr userDrawn="1"/>
        </p:nvPicPr>
        <p:blipFill rotWithShape="1">
          <a:blip r:embed="rId5">
            <a:extLst>
              <a:ext uri="{28A0092B-C50C-407E-A947-70E740481C1C}">
                <a14:useLocalDpi xmlns:a14="http://schemas.microsoft.com/office/drawing/2010/main" val="0"/>
              </a:ext>
            </a:extLst>
          </a:blip>
          <a:srcRect r="6219"/>
          <a:stretch/>
        </p:blipFill>
        <p:spPr>
          <a:xfrm>
            <a:off x="1749669" y="0"/>
            <a:ext cx="10484040" cy="6858000"/>
          </a:xfrm>
          <a:prstGeom prst="rect">
            <a:avLst/>
          </a:prstGeom>
        </p:spPr>
      </p:pic>
      <p:sp>
        <p:nvSpPr>
          <p:cNvPr id="8" name="Rechthoek 7"/>
          <p:cNvSpPr/>
          <p:nvPr userDrawn="1"/>
        </p:nvSpPr>
        <p:spPr>
          <a:xfrm>
            <a:off x="2797" y="0"/>
            <a:ext cx="1749670" cy="6858000"/>
          </a:xfrm>
          <a:prstGeom prst="rect">
            <a:avLst/>
          </a:prstGeom>
          <a:gradFill>
            <a:gsLst>
              <a:gs pos="0">
                <a:srgbClr val="E9F1F9"/>
              </a:gs>
              <a:gs pos="0">
                <a:schemeClr val="accent1">
                  <a:lumMod val="5000"/>
                  <a:lumOff val="95000"/>
                </a:schemeClr>
              </a:gs>
              <a:gs pos="100000">
                <a:schemeClr val="bg1">
                  <a:lumMod val="25000"/>
                </a:schemeClr>
              </a:gs>
              <a:gs pos="0">
                <a:schemeClr val="accent1"/>
              </a:gs>
              <a:gs pos="76000">
                <a:schemeClr val="accent2"/>
              </a:gs>
            </a:gsLst>
            <a:lin ang="5400000" scaled="1"/>
          </a:gra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nl-BE" sz="2800"/>
          </a:p>
        </p:txBody>
      </p:sp>
      <p:sp>
        <p:nvSpPr>
          <p:cNvPr id="2" name="Tijdelijke aanduiding voor titel 1"/>
          <p:cNvSpPr>
            <a:spLocks noGrp="1"/>
          </p:cNvSpPr>
          <p:nvPr>
            <p:ph type="title"/>
          </p:nvPr>
        </p:nvSpPr>
        <p:spPr>
          <a:xfrm>
            <a:off x="1896812" y="365125"/>
            <a:ext cx="10095896" cy="1325563"/>
          </a:xfrm>
          <a:prstGeom prst="rect">
            <a:avLst/>
          </a:prstGeom>
        </p:spPr>
        <p:txBody>
          <a:bodyPr vert="horz" lIns="91440" tIns="45720" rIns="91440" bIns="45720" rtlCol="0" anchor="ctr">
            <a:normAutofit/>
          </a:bodyPr>
          <a:lstStyle/>
          <a:p>
            <a:r>
              <a:rPr lang="nl-NL" dirty="0" smtClean="0"/>
              <a:t>Klik om de stijl te bewerken</a:t>
            </a:r>
            <a:endParaRPr lang="nl-BE" dirty="0"/>
          </a:p>
        </p:txBody>
      </p:sp>
      <p:sp>
        <p:nvSpPr>
          <p:cNvPr id="3" name="Tijdelijke aanduiding voor tekst 2"/>
          <p:cNvSpPr>
            <a:spLocks noGrp="1"/>
          </p:cNvSpPr>
          <p:nvPr>
            <p:ph type="body" idx="1"/>
          </p:nvPr>
        </p:nvSpPr>
        <p:spPr>
          <a:xfrm>
            <a:off x="1896812" y="1825625"/>
            <a:ext cx="10095896" cy="4351338"/>
          </a:xfrm>
          <a:prstGeom prst="rect">
            <a:avLst/>
          </a:prstGeom>
        </p:spPr>
        <p:txBody>
          <a:bodyPr vert="horz" lIns="91440" tIns="45720" rIns="91440" bIns="45720" rtlCol="0">
            <a:normAutofit/>
          </a:bodyPr>
          <a:lstStyle/>
          <a:p>
            <a:pPr lvl="0"/>
            <a:r>
              <a:rPr lang="nl-NL" dirty="0" smtClean="0"/>
              <a:t>Tekststijl van het model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50" smtClean="0">
                <a:solidFill>
                  <a:schemeClr val="accent1">
                    <a:lumMod val="40000"/>
                    <a:lumOff val="60000"/>
                  </a:schemeClr>
                </a:solidFill>
                <a:latin typeface="Barlow Condensed Medium" panose="00000606000000000000" pitchFamily="2" charset="0"/>
              </a:defRPr>
            </a:lvl1pPr>
          </a:lstStyle>
          <a:p>
            <a:r>
              <a:rPr lang="nl-BE" dirty="0" err="1" smtClean="0"/>
              <a:t>Computerhardware</a:t>
            </a:r>
            <a:r>
              <a:rPr lang="nl-BE" dirty="0" smtClean="0"/>
              <a:t> 3.0</a:t>
            </a:r>
            <a:endParaRPr lang="nl-BE" dirty="0"/>
          </a:p>
        </p:txBody>
      </p:sp>
      <p:pic>
        <p:nvPicPr>
          <p:cNvPr id="9" name="Afbeelding 8"/>
          <p:cNvPicPr>
            <a:picLocks noChangeAspect="1"/>
          </p:cNvPicPr>
          <p:nvPr userDrawn="1"/>
        </p:nvPicPr>
        <p:blipFill>
          <a:blip r:embed="rId6"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5117" y="122998"/>
            <a:ext cx="1565030" cy="328656"/>
          </a:xfrm>
          <a:prstGeom prst="rect">
            <a:avLst/>
          </a:prstGeom>
        </p:spPr>
      </p:pic>
    </p:spTree>
    <p:extLst>
      <p:ext uri="{BB962C8B-B14F-4D97-AF65-F5344CB8AC3E}">
        <p14:creationId xmlns:p14="http://schemas.microsoft.com/office/powerpoint/2010/main" val="3425684604"/>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6"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5400" kern="1200">
          <a:solidFill>
            <a:schemeClr val="accent1">
              <a:lumMod val="40000"/>
              <a:lumOff val="60000"/>
            </a:schemeClr>
          </a:solidFill>
          <a:latin typeface="Barlow Condensed Medium" panose="00000606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accent1">
              <a:lumMod val="40000"/>
              <a:lumOff val="60000"/>
            </a:schemeClr>
          </a:solidFill>
          <a:latin typeface="Barlow Condensed Medium" panose="00000606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accent1">
              <a:lumMod val="40000"/>
              <a:lumOff val="60000"/>
            </a:schemeClr>
          </a:solidFill>
          <a:latin typeface="Barlow Condensed Medium" panose="00000606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accent1">
              <a:lumMod val="40000"/>
              <a:lumOff val="60000"/>
            </a:schemeClr>
          </a:solidFill>
          <a:latin typeface="Barlow Condensed Medium" panose="00000606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dirty="0" smtClean="0"/>
              <a:t>3.2 Processoren op de markt</a:t>
            </a:r>
            <a:endParaRPr lang="nl-BE" dirty="0"/>
          </a:p>
        </p:txBody>
      </p:sp>
      <p:sp>
        <p:nvSpPr>
          <p:cNvPr id="3" name="Ondertitel 2"/>
          <p:cNvSpPr>
            <a:spLocks noGrp="1"/>
          </p:cNvSpPr>
          <p:nvPr>
            <p:ph type="subTitle" idx="1"/>
          </p:nvPr>
        </p:nvSpPr>
        <p:spPr/>
        <p:txBody>
          <a:bodyPr/>
          <a:lstStyle/>
          <a:p>
            <a:r>
              <a:rPr lang="nl-BE" dirty="0" err="1" smtClean="0"/>
              <a:t>Computerhardware</a:t>
            </a:r>
            <a:r>
              <a:rPr lang="nl-BE" dirty="0" smtClean="0"/>
              <a:t> 3.0</a:t>
            </a:r>
            <a:endParaRPr lang="nl-BE" dirty="0"/>
          </a:p>
        </p:txBody>
      </p:sp>
    </p:spTree>
    <p:extLst>
      <p:ext uri="{BB962C8B-B14F-4D97-AF65-F5344CB8AC3E}">
        <p14:creationId xmlns:p14="http://schemas.microsoft.com/office/powerpoint/2010/main" val="1677626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File:DEC PDP-8 family - PDP-8F (1972), PDP-8 (1965), PDP-8S (c.1966) - and  Teletype ASR-33 (1964), on the side of Data General Eclips (1974) &amp; Nova  (1969) - Computer History Museum (2007-11-10 23.08.07 by Carlo Nardone).jpg  - Wikimedia Commons"/>
          <p:cNvPicPr>
            <a:picLocks noChangeAspect="1" noChangeArrowheads="1"/>
          </p:cNvPicPr>
          <p:nvPr/>
        </p:nvPicPr>
        <p:blipFill rotWithShape="1">
          <a:blip r:embed="rId3">
            <a:extLst>
              <a:ext uri="{28A0092B-C50C-407E-A947-70E740481C1C}">
                <a14:useLocalDpi xmlns:a14="http://schemas.microsoft.com/office/drawing/2010/main" val="0"/>
              </a:ext>
            </a:extLst>
          </a:blip>
          <a:srcRect t="18495" b="7494"/>
          <a:stretch/>
        </p:blipFill>
        <p:spPr bwMode="auto">
          <a:xfrm>
            <a:off x="2019300" y="1200149"/>
            <a:ext cx="9925050" cy="5509261"/>
          </a:xfrm>
          <a:prstGeom prst="rect">
            <a:avLst/>
          </a:prstGeom>
          <a:noFill/>
          <a:extLst>
            <a:ext uri="{909E8E84-426E-40DD-AFC4-6F175D3DCCD1}">
              <a14:hiddenFill xmlns:a14="http://schemas.microsoft.com/office/drawing/2010/main">
                <a:solidFill>
                  <a:srgbClr val="FFFFFF"/>
                </a:solidFill>
              </a14:hiddenFill>
            </a:ext>
          </a:extLst>
        </p:spPr>
      </p:pic>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10</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7" name="Rechthoek 16"/>
          <p:cNvSpPr/>
          <p:nvPr/>
        </p:nvSpPr>
        <p:spPr>
          <a:xfrm>
            <a:off x="2132587" y="5795009"/>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a:latin typeface="Barlow Condensed" panose="00000506000000000000" pitchFamily="2" charset="0"/>
              </a:rPr>
              <a:t>3</a:t>
            </a:r>
            <a:r>
              <a:rPr lang="nl-BE" sz="4000" dirty="0" smtClean="0">
                <a:latin typeface="Barlow Condensed" panose="00000506000000000000" pitchFamily="2" charset="0"/>
              </a:rPr>
              <a:t>de generatie</a:t>
            </a:r>
            <a:endParaRPr lang="nl-BE" sz="4000" dirty="0">
              <a:latin typeface="Barlow Condensed" panose="00000506000000000000" pitchFamily="2" charset="0"/>
            </a:endParaRPr>
          </a:p>
        </p:txBody>
      </p:sp>
      <p:sp>
        <p:nvSpPr>
          <p:cNvPr id="18" name="Rechthoek 17"/>
          <p:cNvSpPr/>
          <p:nvPr/>
        </p:nvSpPr>
        <p:spPr>
          <a:xfrm>
            <a:off x="5439159"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chips</a:t>
            </a:r>
            <a:endParaRPr lang="nl-BE" sz="4000" dirty="0">
              <a:latin typeface="Barlow Condensed" panose="00000506000000000000" pitchFamily="2" charset="0"/>
            </a:endParaRPr>
          </a:p>
        </p:txBody>
      </p:sp>
      <p:sp>
        <p:nvSpPr>
          <p:cNvPr id="19" name="Rechthoek 18"/>
          <p:cNvSpPr/>
          <p:nvPr/>
        </p:nvSpPr>
        <p:spPr>
          <a:xfrm>
            <a:off x="8745731"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1964 - 1971</a:t>
            </a:r>
            <a:endParaRPr lang="nl-BE" sz="4000" dirty="0">
              <a:latin typeface="Barlow Condensed" panose="00000506000000000000" pitchFamily="2" charset="0"/>
            </a:endParaRPr>
          </a:p>
        </p:txBody>
      </p:sp>
    </p:spTree>
    <p:extLst>
      <p:ext uri="{BB962C8B-B14F-4D97-AF65-F5344CB8AC3E}">
        <p14:creationId xmlns:p14="http://schemas.microsoft.com/office/powerpoint/2010/main" val="1704729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What NES Development Looks Like On The Apple II | Hackaday"/>
          <p:cNvPicPr>
            <a:picLocks noChangeAspect="1" noChangeArrowheads="1"/>
          </p:cNvPicPr>
          <p:nvPr/>
        </p:nvPicPr>
        <p:blipFill rotWithShape="1">
          <a:blip r:embed="rId3">
            <a:extLst>
              <a:ext uri="{28A0092B-C50C-407E-A947-70E740481C1C}">
                <a14:useLocalDpi xmlns:a14="http://schemas.microsoft.com/office/drawing/2010/main" val="0"/>
              </a:ext>
            </a:extLst>
          </a:blip>
          <a:srcRect t="2218"/>
          <a:stretch/>
        </p:blipFill>
        <p:spPr bwMode="auto">
          <a:xfrm>
            <a:off x="2019300" y="1200150"/>
            <a:ext cx="9925050" cy="5459016"/>
          </a:xfrm>
          <a:prstGeom prst="rect">
            <a:avLst/>
          </a:prstGeom>
          <a:noFill/>
          <a:extLst>
            <a:ext uri="{909E8E84-426E-40DD-AFC4-6F175D3DCCD1}">
              <a14:hiddenFill xmlns:a14="http://schemas.microsoft.com/office/drawing/2010/main">
                <a:solidFill>
                  <a:srgbClr val="FFFFFF"/>
                </a:solidFill>
              </a14:hiddenFill>
            </a:ext>
          </a:extLst>
        </p:spPr>
      </p:pic>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11</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7" name="Rechthoek 16"/>
          <p:cNvSpPr/>
          <p:nvPr/>
        </p:nvSpPr>
        <p:spPr>
          <a:xfrm>
            <a:off x="2132587" y="5795009"/>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4de generatie</a:t>
            </a:r>
            <a:endParaRPr lang="nl-BE" sz="4000" dirty="0">
              <a:latin typeface="Barlow Condensed" panose="00000506000000000000" pitchFamily="2" charset="0"/>
            </a:endParaRPr>
          </a:p>
        </p:txBody>
      </p:sp>
      <p:sp>
        <p:nvSpPr>
          <p:cNvPr id="18" name="Rechthoek 17"/>
          <p:cNvSpPr/>
          <p:nvPr/>
        </p:nvSpPr>
        <p:spPr>
          <a:xfrm>
            <a:off x="5439159"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microprocessor</a:t>
            </a:r>
            <a:endParaRPr lang="nl-BE" sz="4000" dirty="0">
              <a:latin typeface="Barlow Condensed" panose="00000506000000000000" pitchFamily="2" charset="0"/>
            </a:endParaRPr>
          </a:p>
        </p:txBody>
      </p:sp>
      <p:sp>
        <p:nvSpPr>
          <p:cNvPr id="19" name="Rechthoek 18"/>
          <p:cNvSpPr/>
          <p:nvPr/>
        </p:nvSpPr>
        <p:spPr>
          <a:xfrm>
            <a:off x="8745731"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vanaf 1971</a:t>
            </a:r>
            <a:endParaRPr lang="nl-BE" sz="4000" dirty="0">
              <a:latin typeface="Barlow Condensed" panose="00000506000000000000" pitchFamily="2" charset="0"/>
            </a:endParaRPr>
          </a:p>
        </p:txBody>
      </p:sp>
    </p:spTree>
    <p:extLst>
      <p:ext uri="{BB962C8B-B14F-4D97-AF65-F5344CB8AC3E}">
        <p14:creationId xmlns:p14="http://schemas.microsoft.com/office/powerpoint/2010/main" val="3526336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500"/>
                                        <p:tgtEl>
                                          <p:spTgt spid="102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Quantum computing leaps ahead in 2019 with new power and speed - CNET"/>
          <p:cNvPicPr>
            <a:picLocks noChangeAspect="1" noChangeArrowheads="1"/>
          </p:cNvPicPr>
          <p:nvPr/>
        </p:nvPicPr>
        <p:blipFill rotWithShape="1">
          <a:blip r:embed="rId3">
            <a:extLst>
              <a:ext uri="{28A0092B-C50C-407E-A947-70E740481C1C}">
                <a14:useLocalDpi xmlns:a14="http://schemas.microsoft.com/office/drawing/2010/main" val="0"/>
              </a:ext>
            </a:extLst>
          </a:blip>
          <a:srcRect b="1424"/>
          <a:stretch/>
        </p:blipFill>
        <p:spPr bwMode="auto">
          <a:xfrm>
            <a:off x="2019300" y="1194661"/>
            <a:ext cx="9925050" cy="5503319"/>
          </a:xfrm>
          <a:prstGeom prst="rect">
            <a:avLst/>
          </a:prstGeom>
          <a:noFill/>
          <a:extLst>
            <a:ext uri="{909E8E84-426E-40DD-AFC4-6F175D3DCCD1}">
              <a14:hiddenFill xmlns:a14="http://schemas.microsoft.com/office/drawing/2010/main">
                <a:solidFill>
                  <a:srgbClr val="FFFFFF"/>
                </a:solidFill>
              </a14:hiddenFill>
            </a:ext>
          </a:extLst>
        </p:spPr>
      </p:pic>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12</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7" name="Rechthoek 16"/>
          <p:cNvSpPr/>
          <p:nvPr/>
        </p:nvSpPr>
        <p:spPr>
          <a:xfrm>
            <a:off x="2132587" y="5795009"/>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5de generatie</a:t>
            </a:r>
            <a:endParaRPr lang="nl-BE" sz="4000" dirty="0">
              <a:latin typeface="Barlow Condensed" panose="00000506000000000000" pitchFamily="2" charset="0"/>
            </a:endParaRPr>
          </a:p>
        </p:txBody>
      </p:sp>
      <p:sp>
        <p:nvSpPr>
          <p:cNvPr id="18" name="Rechthoek 17"/>
          <p:cNvSpPr/>
          <p:nvPr/>
        </p:nvSpPr>
        <p:spPr>
          <a:xfrm>
            <a:off x="5439159"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err="1" smtClean="0">
                <a:latin typeface="Barlow Condensed" panose="00000506000000000000" pitchFamily="2" charset="0"/>
              </a:rPr>
              <a:t>qubits</a:t>
            </a:r>
            <a:endParaRPr lang="nl-BE" sz="4000" dirty="0">
              <a:latin typeface="Barlow Condensed" panose="00000506000000000000" pitchFamily="2" charset="0"/>
            </a:endParaRPr>
          </a:p>
        </p:txBody>
      </p:sp>
      <p:sp>
        <p:nvSpPr>
          <p:cNvPr id="19" name="Rechthoek 18"/>
          <p:cNvSpPr/>
          <p:nvPr/>
        </p:nvSpPr>
        <p:spPr>
          <a:xfrm>
            <a:off x="8745731"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vanaf ???</a:t>
            </a:r>
            <a:endParaRPr lang="nl-BE" sz="4000" dirty="0">
              <a:latin typeface="Barlow Condensed" panose="00000506000000000000" pitchFamily="2" charset="0"/>
            </a:endParaRPr>
          </a:p>
        </p:txBody>
      </p:sp>
      <p:sp>
        <p:nvSpPr>
          <p:cNvPr id="11" name="Tekstvak 10"/>
          <p:cNvSpPr txBox="1"/>
          <p:nvPr/>
        </p:nvSpPr>
        <p:spPr>
          <a:xfrm>
            <a:off x="2019300" y="1193959"/>
            <a:ext cx="9925050" cy="923330"/>
          </a:xfrm>
          <a:prstGeom prst="rect">
            <a:avLst/>
          </a:prstGeom>
          <a:noFill/>
        </p:spPr>
        <p:txBody>
          <a:bodyPr wrap="square" rtlCol="0">
            <a:spAutoFit/>
          </a:bodyPr>
          <a:lstStyle/>
          <a:p>
            <a:pPr algn="ctr"/>
            <a:r>
              <a:rPr lang="nl-BE" sz="5400" dirty="0" err="1" smtClean="0">
                <a:solidFill>
                  <a:schemeClr val="bg1"/>
                </a:solidFill>
                <a:latin typeface="Barlow Condensed" panose="00000506000000000000" pitchFamily="2" charset="0"/>
              </a:rPr>
              <a:t>quantumcomputer</a:t>
            </a:r>
            <a:endParaRPr lang="nl-BE" sz="5400" dirty="0">
              <a:solidFill>
                <a:schemeClr val="bg1"/>
              </a:solidFill>
              <a:latin typeface="Barlow Condensed" panose="00000506000000000000" pitchFamily="2" charset="0"/>
            </a:endParaRPr>
          </a:p>
        </p:txBody>
      </p:sp>
    </p:spTree>
    <p:extLst>
      <p:ext uri="{BB962C8B-B14F-4D97-AF65-F5344CB8AC3E}">
        <p14:creationId xmlns:p14="http://schemas.microsoft.com/office/powerpoint/2010/main" val="1014201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500"/>
                                        <p:tgtEl>
                                          <p:spTgt spid="1126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500"/>
                                        <p:tgtEl>
                                          <p:spTgt spid="11266"/>
                                        </p:tgtEl>
                                      </p:cBhvr>
                                    </p:animEffect>
                                    <p:set>
                                      <p:cBhvr>
                                        <p:cTn id="24" dur="1" fill="hold">
                                          <p:stCondLst>
                                            <p:cond delay="499"/>
                                          </p:stCondLst>
                                        </p:cTn>
                                        <p:tgtEl>
                                          <p:spTgt spid="11266"/>
                                        </p:tgtEl>
                                        <p:attrNameLst>
                                          <p:attrName>style.visibility</p:attrName>
                                        </p:attrNameLst>
                                      </p:cBhvr>
                                      <p:to>
                                        <p:strVal val="hidden"/>
                                      </p:to>
                                    </p:se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13</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8" name="Rechthoek 17"/>
          <p:cNvSpPr/>
          <p:nvPr/>
        </p:nvSpPr>
        <p:spPr>
          <a:xfrm>
            <a:off x="5439159"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err="1" smtClean="0">
                <a:latin typeface="Barlow Condensed" panose="00000506000000000000" pitchFamily="2" charset="0"/>
              </a:rPr>
              <a:t>qubits</a:t>
            </a:r>
            <a:endParaRPr lang="nl-BE" sz="4000" dirty="0">
              <a:latin typeface="Barlow Condensed" panose="00000506000000000000" pitchFamily="2" charset="0"/>
            </a:endParaRPr>
          </a:p>
        </p:txBody>
      </p:sp>
      <p:sp>
        <p:nvSpPr>
          <p:cNvPr id="11" name="Tekstvak 10"/>
          <p:cNvSpPr txBox="1"/>
          <p:nvPr/>
        </p:nvSpPr>
        <p:spPr>
          <a:xfrm>
            <a:off x="2019300" y="1193959"/>
            <a:ext cx="9925050" cy="923330"/>
          </a:xfrm>
          <a:prstGeom prst="rect">
            <a:avLst/>
          </a:prstGeom>
          <a:noFill/>
        </p:spPr>
        <p:txBody>
          <a:bodyPr wrap="square" rtlCol="0">
            <a:spAutoFit/>
          </a:bodyPr>
          <a:lstStyle/>
          <a:p>
            <a:pPr algn="ctr"/>
            <a:r>
              <a:rPr lang="nl-BE" sz="5400" dirty="0" err="1" smtClean="0">
                <a:solidFill>
                  <a:schemeClr val="bg1"/>
                </a:solidFill>
                <a:latin typeface="Barlow Condensed" panose="00000506000000000000" pitchFamily="2" charset="0"/>
              </a:rPr>
              <a:t>quantumcomputer</a:t>
            </a:r>
            <a:endParaRPr lang="nl-BE" sz="5400" dirty="0">
              <a:solidFill>
                <a:schemeClr val="bg1"/>
              </a:solidFill>
              <a:latin typeface="Barlow Condensed" panose="00000506000000000000" pitchFamily="2" charset="0"/>
            </a:endParaRPr>
          </a:p>
        </p:txBody>
      </p:sp>
      <p:sp>
        <p:nvSpPr>
          <p:cNvPr id="12" name="Tekstvak 11"/>
          <p:cNvSpPr txBox="1"/>
          <p:nvPr/>
        </p:nvSpPr>
        <p:spPr>
          <a:xfrm>
            <a:off x="2029715" y="3494483"/>
            <a:ext cx="3513835"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1 of 0</a:t>
            </a:r>
            <a:endParaRPr lang="nl-BE" sz="5400" dirty="0">
              <a:solidFill>
                <a:schemeClr val="bg1"/>
              </a:solidFill>
              <a:latin typeface="Barlow Condensed" panose="00000506000000000000" pitchFamily="2" charset="0"/>
            </a:endParaRPr>
          </a:p>
        </p:txBody>
      </p:sp>
      <p:cxnSp>
        <p:nvCxnSpPr>
          <p:cNvPr id="4" name="Rechte verbindingslijn 3"/>
          <p:cNvCxnSpPr/>
          <p:nvPr/>
        </p:nvCxnSpPr>
        <p:spPr>
          <a:xfrm flipV="1">
            <a:off x="2857500" y="3494483"/>
            <a:ext cx="1714500" cy="923331"/>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Tekstvak 14"/>
          <p:cNvSpPr txBox="1"/>
          <p:nvPr/>
        </p:nvSpPr>
        <p:spPr>
          <a:xfrm>
            <a:off x="7291325" y="3406599"/>
            <a:ext cx="3513835"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superpositie</a:t>
            </a:r>
            <a:endParaRPr lang="nl-BE" sz="5400" dirty="0">
              <a:solidFill>
                <a:schemeClr val="bg1"/>
              </a:solidFill>
              <a:latin typeface="Barlow Condensed" panose="00000506000000000000" pitchFamily="2" charset="0"/>
            </a:endParaRPr>
          </a:p>
        </p:txBody>
      </p:sp>
    </p:spTree>
    <p:extLst>
      <p:ext uri="{BB962C8B-B14F-4D97-AF65-F5344CB8AC3E}">
        <p14:creationId xmlns:p14="http://schemas.microsoft.com/office/powerpoint/2010/main" val="1193372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14</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8" name="Rechthoek 17"/>
          <p:cNvSpPr/>
          <p:nvPr/>
        </p:nvSpPr>
        <p:spPr>
          <a:xfrm>
            <a:off x="5439159"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err="1" smtClean="0">
                <a:latin typeface="Barlow Condensed" panose="00000506000000000000" pitchFamily="2" charset="0"/>
              </a:rPr>
              <a:t>qubits</a:t>
            </a:r>
            <a:endParaRPr lang="nl-BE" sz="4000" dirty="0">
              <a:latin typeface="Barlow Condensed" panose="00000506000000000000" pitchFamily="2" charset="0"/>
            </a:endParaRPr>
          </a:p>
        </p:txBody>
      </p:sp>
      <p:sp>
        <p:nvSpPr>
          <p:cNvPr id="11" name="Tekstvak 10"/>
          <p:cNvSpPr txBox="1"/>
          <p:nvPr/>
        </p:nvSpPr>
        <p:spPr>
          <a:xfrm>
            <a:off x="2019300" y="1193959"/>
            <a:ext cx="9925050" cy="923330"/>
          </a:xfrm>
          <a:prstGeom prst="rect">
            <a:avLst/>
          </a:prstGeom>
          <a:noFill/>
        </p:spPr>
        <p:txBody>
          <a:bodyPr wrap="square" rtlCol="0">
            <a:spAutoFit/>
          </a:bodyPr>
          <a:lstStyle/>
          <a:p>
            <a:pPr algn="ctr"/>
            <a:r>
              <a:rPr lang="nl-BE" sz="5400" dirty="0" err="1" smtClean="0">
                <a:solidFill>
                  <a:schemeClr val="bg1"/>
                </a:solidFill>
                <a:latin typeface="Barlow Condensed" panose="00000506000000000000" pitchFamily="2" charset="0"/>
              </a:rPr>
              <a:t>quantumcomputer</a:t>
            </a:r>
            <a:endParaRPr lang="nl-BE" sz="5400" dirty="0">
              <a:solidFill>
                <a:schemeClr val="bg1"/>
              </a:solidFill>
              <a:latin typeface="Barlow Condensed" panose="00000506000000000000" pitchFamily="2" charset="0"/>
            </a:endParaRPr>
          </a:p>
        </p:txBody>
      </p:sp>
      <p:sp>
        <p:nvSpPr>
          <p:cNvPr id="13" name="Rechthoek 12"/>
          <p:cNvSpPr/>
          <p:nvPr/>
        </p:nvSpPr>
        <p:spPr>
          <a:xfrm>
            <a:off x="2019300" y="2415227"/>
            <a:ext cx="9925050" cy="1268730"/>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5475288" algn="l"/>
              </a:tabLst>
            </a:pPr>
            <a:r>
              <a:rPr lang="nl-BE" sz="4000" dirty="0" smtClean="0">
                <a:latin typeface="Barlow Condensed" panose="00000506000000000000" pitchFamily="2" charset="0"/>
              </a:rPr>
              <a:t>	</a:t>
            </a:r>
            <a:r>
              <a:rPr lang="nl-BE" sz="4000" dirty="0" err="1" smtClean="0">
                <a:latin typeface="Barlow Condensed" panose="00000506000000000000" pitchFamily="2" charset="0"/>
              </a:rPr>
              <a:t>quantuminterferentie</a:t>
            </a:r>
            <a:endParaRPr lang="nl-BE" sz="4000" dirty="0">
              <a:latin typeface="Barlow Condensed" panose="00000506000000000000" pitchFamily="2" charset="0"/>
            </a:endParaRPr>
          </a:p>
        </p:txBody>
      </p:sp>
      <p:sp>
        <p:nvSpPr>
          <p:cNvPr id="14" name="Rechthoek 13"/>
          <p:cNvSpPr/>
          <p:nvPr/>
        </p:nvSpPr>
        <p:spPr>
          <a:xfrm>
            <a:off x="2019300" y="3930297"/>
            <a:ext cx="9925050" cy="1268730"/>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5475288" algn="l"/>
              </a:tabLst>
            </a:pPr>
            <a:r>
              <a:rPr lang="nl-BE" sz="4000" dirty="0" smtClean="0">
                <a:latin typeface="Barlow Condensed" panose="00000506000000000000" pitchFamily="2" charset="0"/>
              </a:rPr>
              <a:t>	</a:t>
            </a:r>
            <a:r>
              <a:rPr lang="nl-BE" sz="4000" dirty="0" err="1" smtClean="0">
                <a:latin typeface="Barlow Condensed" panose="00000506000000000000" pitchFamily="2" charset="0"/>
              </a:rPr>
              <a:t>decoherentie</a:t>
            </a:r>
            <a:endParaRPr lang="nl-BE" sz="4000" dirty="0">
              <a:latin typeface="Barlow Condensed" panose="00000506000000000000" pitchFamily="2" charset="0"/>
            </a:endParaRPr>
          </a:p>
        </p:txBody>
      </p:sp>
      <p:pic>
        <p:nvPicPr>
          <p:cNvPr id="12292" name="Picture 4" descr="Problem - Free people icons"/>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19300" y="1491897"/>
            <a:ext cx="4876800" cy="487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387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fade">
                                      <p:cBhvr>
                                        <p:cTn id="7" dur="500"/>
                                        <p:tgtEl>
                                          <p:spTgt spid="122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60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15</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1" name="Tekstvak 10"/>
          <p:cNvSpPr txBox="1"/>
          <p:nvPr/>
        </p:nvSpPr>
        <p:spPr>
          <a:xfrm>
            <a:off x="2019300" y="1193959"/>
            <a:ext cx="9925050" cy="923330"/>
          </a:xfrm>
          <a:prstGeom prst="rect">
            <a:avLst/>
          </a:prstGeom>
          <a:noFill/>
        </p:spPr>
        <p:txBody>
          <a:bodyPr wrap="square" rtlCol="0">
            <a:spAutoFit/>
          </a:bodyPr>
          <a:lstStyle/>
          <a:p>
            <a:pPr algn="ctr"/>
            <a:r>
              <a:rPr lang="nl-BE" sz="5400" dirty="0" err="1" smtClean="0">
                <a:solidFill>
                  <a:schemeClr val="bg1"/>
                </a:solidFill>
                <a:latin typeface="Barlow Condensed" panose="00000506000000000000" pitchFamily="2" charset="0"/>
              </a:rPr>
              <a:t>quantumcomputer</a:t>
            </a:r>
            <a:endParaRPr lang="nl-BE" sz="5400" dirty="0">
              <a:solidFill>
                <a:schemeClr val="bg1"/>
              </a:solidFill>
              <a:latin typeface="Barlow Condensed" panose="00000506000000000000" pitchFamily="2" charset="0"/>
            </a:endParaRPr>
          </a:p>
        </p:txBody>
      </p:sp>
      <p:sp>
        <p:nvSpPr>
          <p:cNvPr id="13" name="Rechthoek 12"/>
          <p:cNvSpPr/>
          <p:nvPr/>
        </p:nvSpPr>
        <p:spPr>
          <a:xfrm>
            <a:off x="2019300" y="3695564"/>
            <a:ext cx="9925050" cy="1268730"/>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5475288" algn="l"/>
              </a:tabLst>
            </a:pPr>
            <a:r>
              <a:rPr lang="nl-BE" sz="4000" dirty="0" smtClean="0">
                <a:latin typeface="Barlow Condensed" panose="00000506000000000000" pitchFamily="2" charset="0"/>
              </a:rPr>
              <a:t>	</a:t>
            </a:r>
            <a:r>
              <a:rPr lang="nl-BE" sz="4000" dirty="0" err="1" smtClean="0">
                <a:latin typeface="Barlow Condensed" panose="00000506000000000000" pitchFamily="2" charset="0"/>
              </a:rPr>
              <a:t>quantum</a:t>
            </a:r>
            <a:r>
              <a:rPr lang="nl-BE" sz="4000" dirty="0" smtClean="0">
                <a:latin typeface="Barlow Condensed" panose="00000506000000000000" pitchFamily="2" charset="0"/>
              </a:rPr>
              <a:t> </a:t>
            </a:r>
            <a:r>
              <a:rPr lang="nl-BE" sz="4000" dirty="0" err="1" smtClean="0">
                <a:latin typeface="Barlow Condensed" panose="00000506000000000000" pitchFamily="2" charset="0"/>
              </a:rPr>
              <a:t>supremacy</a:t>
            </a:r>
            <a:endParaRPr lang="nl-BE" sz="4000" dirty="0">
              <a:latin typeface="Barlow Condensed" panose="00000506000000000000" pitchFamily="2" charset="0"/>
            </a:endParaRPr>
          </a:p>
        </p:txBody>
      </p:sp>
      <p:pic>
        <p:nvPicPr>
          <p:cNvPr id="14338" name="Picture 2" descr="Speedometer icon PNG and SVG Vector Free Download"/>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81527" y="2764881"/>
            <a:ext cx="3345867" cy="2901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872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500"/>
                                        <p:tgtEl>
                                          <p:spTgt spid="1433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60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16</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1" name="Tekstvak 10"/>
          <p:cNvSpPr txBox="1"/>
          <p:nvPr/>
        </p:nvSpPr>
        <p:spPr>
          <a:xfrm>
            <a:off x="2019300" y="1193959"/>
            <a:ext cx="992505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CIM - coherent </a:t>
            </a:r>
            <a:r>
              <a:rPr lang="nl-BE" sz="5400" dirty="0" err="1" smtClean="0">
                <a:solidFill>
                  <a:schemeClr val="bg1"/>
                </a:solidFill>
                <a:latin typeface="Barlow Condensed" panose="00000506000000000000" pitchFamily="2" charset="0"/>
              </a:rPr>
              <a:t>ising</a:t>
            </a:r>
            <a:r>
              <a:rPr lang="nl-BE" sz="5400" dirty="0" smtClean="0">
                <a:solidFill>
                  <a:schemeClr val="bg1"/>
                </a:solidFill>
                <a:latin typeface="Barlow Condensed" panose="00000506000000000000" pitchFamily="2" charset="0"/>
              </a:rPr>
              <a:t> machine</a:t>
            </a:r>
            <a:endParaRPr lang="nl-BE" sz="5400" dirty="0">
              <a:solidFill>
                <a:schemeClr val="bg1"/>
              </a:solidFill>
              <a:latin typeface="Barlow Condensed" panose="00000506000000000000" pitchFamily="2" charset="0"/>
            </a:endParaRPr>
          </a:p>
        </p:txBody>
      </p:sp>
      <p:pic>
        <p:nvPicPr>
          <p:cNvPr id="15362" name="Picture 2" descr="What Is the Difference Between Ordinary Light and Laser Light? - Lighting  Portal"/>
          <p:cNvPicPr>
            <a:picLocks noChangeAspect="1" noChangeArrowheads="1"/>
          </p:cNvPicPr>
          <p:nvPr/>
        </p:nvPicPr>
        <p:blipFill rotWithShape="1">
          <a:blip r:embed="rId3">
            <a:extLst>
              <a:ext uri="{28A0092B-C50C-407E-A947-70E740481C1C}">
                <a14:useLocalDpi xmlns:a14="http://schemas.microsoft.com/office/drawing/2010/main" val="0"/>
              </a:ext>
            </a:extLst>
          </a:blip>
          <a:srcRect t="19102"/>
          <a:stretch/>
        </p:blipFill>
        <p:spPr bwMode="auto">
          <a:xfrm>
            <a:off x="2019300" y="2217420"/>
            <a:ext cx="9925050" cy="4516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2767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362"/>
                                        </p:tgtEl>
                                        <p:attrNameLst>
                                          <p:attrName>style.visibility</p:attrName>
                                        </p:attrNameLst>
                                      </p:cBhvr>
                                      <p:to>
                                        <p:strVal val="visible"/>
                                      </p:to>
                                    </p:set>
                                    <p:animEffect transition="in" filter="fade">
                                      <p:cBhvr>
                                        <p:cTn id="11"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60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17</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1" name="Tekstvak 10"/>
          <p:cNvSpPr txBox="1"/>
          <p:nvPr/>
        </p:nvSpPr>
        <p:spPr>
          <a:xfrm>
            <a:off x="2019300" y="1193959"/>
            <a:ext cx="992505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DNA-computer</a:t>
            </a:r>
            <a:endParaRPr lang="nl-BE" sz="5400" dirty="0">
              <a:solidFill>
                <a:schemeClr val="bg1"/>
              </a:solidFill>
              <a:latin typeface="Barlow Condensed" panose="00000506000000000000" pitchFamily="2" charset="0"/>
            </a:endParaRPr>
          </a:p>
        </p:txBody>
      </p:sp>
      <p:pic>
        <p:nvPicPr>
          <p:cNvPr id="8" name="Afbeelding 7" descr="http://logicalfaith.org/wp-content/uploads/2014/08/shutterstock_61775431.jpg"/>
          <p:cNvPicPr/>
          <p:nvPr/>
        </p:nvPicPr>
        <p:blipFill rotWithShape="1">
          <a:blip r:embed="rId3" cstate="print">
            <a:extLst>
              <a:ext uri="{28A0092B-C50C-407E-A947-70E740481C1C}">
                <a14:useLocalDpi xmlns:a14="http://schemas.microsoft.com/office/drawing/2010/main" val="0"/>
              </a:ext>
            </a:extLst>
          </a:blip>
          <a:srcRect t="258" r="9327" b="28478"/>
          <a:stretch/>
        </p:blipFill>
        <p:spPr bwMode="auto">
          <a:xfrm>
            <a:off x="2019300" y="2188555"/>
            <a:ext cx="9925050" cy="4543715"/>
          </a:xfrm>
          <a:prstGeom prst="rect">
            <a:avLst/>
          </a:prstGeom>
          <a:noFill/>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9369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60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18</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1" name="Tekstvak 10"/>
          <p:cNvSpPr txBox="1"/>
          <p:nvPr/>
        </p:nvSpPr>
        <p:spPr>
          <a:xfrm>
            <a:off x="2019300" y="1193959"/>
            <a:ext cx="992505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DNA-computer</a:t>
            </a:r>
            <a:endParaRPr lang="nl-BE" sz="5400" dirty="0">
              <a:solidFill>
                <a:schemeClr val="bg1"/>
              </a:solidFill>
              <a:latin typeface="Barlow Condensed" panose="00000506000000000000" pitchFamily="2" charset="0"/>
            </a:endParaRPr>
          </a:p>
        </p:txBody>
      </p:sp>
      <p:sp>
        <p:nvSpPr>
          <p:cNvPr id="9" name="Tekstvak 8"/>
          <p:cNvSpPr txBox="1"/>
          <p:nvPr/>
        </p:nvSpPr>
        <p:spPr>
          <a:xfrm>
            <a:off x="2019300" y="2825946"/>
            <a:ext cx="3513835"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1 of 0</a:t>
            </a:r>
            <a:endParaRPr lang="nl-BE" sz="5400" dirty="0">
              <a:solidFill>
                <a:schemeClr val="bg1"/>
              </a:solidFill>
              <a:latin typeface="Barlow Condensed" panose="00000506000000000000" pitchFamily="2" charset="0"/>
            </a:endParaRPr>
          </a:p>
        </p:txBody>
      </p:sp>
      <p:cxnSp>
        <p:nvCxnSpPr>
          <p:cNvPr id="12" name="Rechte verbindingslijn 11"/>
          <p:cNvCxnSpPr/>
          <p:nvPr/>
        </p:nvCxnSpPr>
        <p:spPr>
          <a:xfrm flipV="1">
            <a:off x="2880360" y="2865833"/>
            <a:ext cx="1714500" cy="923331"/>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3" name="Tekstvak 12"/>
          <p:cNvSpPr txBox="1"/>
          <p:nvPr/>
        </p:nvSpPr>
        <p:spPr>
          <a:xfrm>
            <a:off x="7599935" y="2825946"/>
            <a:ext cx="3513835"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A – C – T - G</a:t>
            </a:r>
            <a:endParaRPr lang="nl-BE" sz="5400" dirty="0">
              <a:solidFill>
                <a:schemeClr val="bg1"/>
              </a:solidFill>
              <a:latin typeface="Barlow Condensed" panose="00000506000000000000" pitchFamily="2" charset="0"/>
            </a:endParaRPr>
          </a:p>
        </p:txBody>
      </p:sp>
      <p:pic>
        <p:nvPicPr>
          <p:cNvPr id="16386" name="Picture 2" descr="Electricity - Free technology icons"/>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97479" y="4329929"/>
            <a:ext cx="2193547" cy="2193547"/>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Rechte verbindingslijn 13"/>
          <p:cNvCxnSpPr/>
          <p:nvPr/>
        </p:nvCxnSpPr>
        <p:spPr>
          <a:xfrm flipV="1">
            <a:off x="2880360" y="4589302"/>
            <a:ext cx="2343658" cy="1335525"/>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6388" name="Picture 4" descr="Chemistry - Free education icons"/>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1030" y="4213218"/>
            <a:ext cx="2310258" cy="2310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4124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386"/>
                                        </p:tgtEl>
                                        <p:attrNameLst>
                                          <p:attrName>style.visibility</p:attrName>
                                        </p:attrNameLst>
                                      </p:cBhvr>
                                      <p:to>
                                        <p:strVal val="visible"/>
                                      </p:to>
                                    </p:set>
                                    <p:animEffect transition="in" filter="fade">
                                      <p:cBhvr>
                                        <p:cTn id="20" dur="500"/>
                                        <p:tgtEl>
                                          <p:spTgt spid="1638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6388"/>
                                        </p:tgtEl>
                                        <p:attrNameLst>
                                          <p:attrName>style.visibility</p:attrName>
                                        </p:attrNameLst>
                                      </p:cBhvr>
                                      <p:to>
                                        <p:strVal val="visible"/>
                                      </p:to>
                                    </p:set>
                                    <p:animEffect transition="in" filter="fade">
                                      <p:cBhvr>
                                        <p:cTn id="28"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60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19</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1" name="Tekstvak 10"/>
          <p:cNvSpPr txBox="1"/>
          <p:nvPr/>
        </p:nvSpPr>
        <p:spPr>
          <a:xfrm>
            <a:off x="2019300" y="1193959"/>
            <a:ext cx="992505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DNA-computer</a:t>
            </a:r>
            <a:endParaRPr lang="nl-BE" sz="5400" dirty="0">
              <a:solidFill>
                <a:schemeClr val="bg1"/>
              </a:solidFill>
              <a:latin typeface="Barlow Condensed" panose="00000506000000000000" pitchFamily="2" charset="0"/>
            </a:endParaRPr>
          </a:p>
        </p:txBody>
      </p:sp>
      <p:sp>
        <p:nvSpPr>
          <p:cNvPr id="9" name="Tekstvak 8"/>
          <p:cNvSpPr txBox="1"/>
          <p:nvPr/>
        </p:nvSpPr>
        <p:spPr>
          <a:xfrm>
            <a:off x="2019300" y="2869666"/>
            <a:ext cx="4523740" cy="707886"/>
          </a:xfrm>
          <a:prstGeom prst="rect">
            <a:avLst/>
          </a:prstGeom>
          <a:noFill/>
        </p:spPr>
        <p:txBody>
          <a:bodyPr wrap="square" rtlCol="0">
            <a:spAutoFit/>
          </a:bodyPr>
          <a:lstStyle/>
          <a:p>
            <a:pPr algn="ctr"/>
            <a:r>
              <a:rPr lang="nl-BE" sz="4000" dirty="0" smtClean="0">
                <a:solidFill>
                  <a:schemeClr val="bg1"/>
                </a:solidFill>
                <a:latin typeface="Barlow Condensed" panose="00000506000000000000" pitchFamily="2" charset="0"/>
              </a:rPr>
              <a:t>sequentiële verwerking</a:t>
            </a:r>
            <a:endParaRPr lang="nl-BE" sz="4000" dirty="0">
              <a:solidFill>
                <a:schemeClr val="bg1"/>
              </a:solidFill>
              <a:latin typeface="Barlow Condensed" panose="00000506000000000000" pitchFamily="2" charset="0"/>
            </a:endParaRPr>
          </a:p>
        </p:txBody>
      </p:sp>
      <p:pic>
        <p:nvPicPr>
          <p:cNvPr id="16386" name="Picture 2" descr="Electricity - Free technology icons"/>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97479" y="4329929"/>
            <a:ext cx="2193547" cy="2193547"/>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Rechte verbindingslijn 13"/>
          <p:cNvCxnSpPr/>
          <p:nvPr/>
        </p:nvCxnSpPr>
        <p:spPr>
          <a:xfrm flipV="1">
            <a:off x="2880360" y="4589302"/>
            <a:ext cx="2343658" cy="1335525"/>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6388" name="Picture 4" descr="Chemistry - Free education icons"/>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41030" y="4213218"/>
            <a:ext cx="2310258" cy="2310258"/>
          </a:xfrm>
          <a:prstGeom prst="rect">
            <a:avLst/>
          </a:prstGeom>
          <a:noFill/>
          <a:extLst>
            <a:ext uri="{909E8E84-426E-40DD-AFC4-6F175D3DCCD1}">
              <a14:hiddenFill xmlns:a14="http://schemas.microsoft.com/office/drawing/2010/main">
                <a:solidFill>
                  <a:srgbClr val="FFFFFF"/>
                </a:solidFill>
              </a14:hiddenFill>
            </a:ext>
          </a:extLst>
        </p:spPr>
      </p:pic>
      <p:sp>
        <p:nvSpPr>
          <p:cNvPr id="15" name="Tekstvak 14"/>
          <p:cNvSpPr txBox="1"/>
          <p:nvPr/>
        </p:nvSpPr>
        <p:spPr>
          <a:xfrm>
            <a:off x="7226300" y="2869666"/>
            <a:ext cx="4523740" cy="707886"/>
          </a:xfrm>
          <a:prstGeom prst="rect">
            <a:avLst/>
          </a:prstGeom>
          <a:noFill/>
        </p:spPr>
        <p:txBody>
          <a:bodyPr wrap="square" rtlCol="0">
            <a:spAutoFit/>
          </a:bodyPr>
          <a:lstStyle/>
          <a:p>
            <a:pPr algn="ctr"/>
            <a:r>
              <a:rPr lang="nl-BE" sz="4000" dirty="0" smtClean="0">
                <a:solidFill>
                  <a:schemeClr val="bg1"/>
                </a:solidFill>
                <a:latin typeface="Barlow Condensed" panose="00000506000000000000" pitchFamily="2" charset="0"/>
              </a:rPr>
              <a:t>gelijktijdige verwerking</a:t>
            </a:r>
            <a:endParaRPr lang="nl-BE" sz="4000" dirty="0">
              <a:solidFill>
                <a:schemeClr val="bg1"/>
              </a:solidFill>
              <a:latin typeface="Barlow Condensed" panose="00000506000000000000" pitchFamily="2" charset="0"/>
            </a:endParaRPr>
          </a:p>
        </p:txBody>
      </p:sp>
      <p:cxnSp>
        <p:nvCxnSpPr>
          <p:cNvPr id="16" name="Rechte verbindingslijn 15"/>
          <p:cNvCxnSpPr/>
          <p:nvPr/>
        </p:nvCxnSpPr>
        <p:spPr>
          <a:xfrm flipV="1">
            <a:off x="3029331" y="2618215"/>
            <a:ext cx="2343658" cy="1335525"/>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25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p:cNvSpPr/>
          <p:nvPr/>
        </p:nvSpPr>
        <p:spPr>
          <a:xfrm>
            <a:off x="2324099" y="2014338"/>
            <a:ext cx="3600000" cy="3600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58</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2</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pic>
        <p:nvPicPr>
          <p:cNvPr id="1026" name="Picture 2" descr="AMD Logo, symbol, meaning, history, PNG, bra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24099" y="2812048"/>
            <a:ext cx="3563698" cy="2004580"/>
          </a:xfrm>
          <a:prstGeom prst="rect">
            <a:avLst/>
          </a:prstGeom>
          <a:noFill/>
          <a:extLst>
            <a:ext uri="{909E8E84-426E-40DD-AFC4-6F175D3DCCD1}">
              <a14:hiddenFill xmlns:a14="http://schemas.microsoft.com/office/drawing/2010/main">
                <a:solidFill>
                  <a:srgbClr val="FFFFFF"/>
                </a:solidFill>
              </a14:hiddenFill>
            </a:ext>
          </a:extLst>
        </p:spPr>
      </p:pic>
      <p:sp>
        <p:nvSpPr>
          <p:cNvPr id="8" name="Ovaal 7"/>
          <p:cNvSpPr/>
          <p:nvPr/>
        </p:nvSpPr>
        <p:spPr>
          <a:xfrm>
            <a:off x="7915274" y="2014338"/>
            <a:ext cx="3600000" cy="3600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pic>
        <p:nvPicPr>
          <p:cNvPr id="1028" name="Picture 4" descr="Bestand:Intel logo (2020, light blue).svg - Wikipedi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75993" y="3222040"/>
            <a:ext cx="2804781" cy="1107889"/>
          </a:xfrm>
          <a:prstGeom prst="rect">
            <a:avLst/>
          </a:prstGeom>
          <a:noFill/>
          <a:extLst>
            <a:ext uri="{909E8E84-426E-40DD-AFC4-6F175D3DCCD1}">
              <a14:hiddenFill xmlns:a14="http://schemas.microsoft.com/office/drawing/2010/main">
                <a:solidFill>
                  <a:srgbClr val="FFFFFF"/>
                </a:solidFill>
              </a14:hiddenFill>
            </a:ext>
          </a:extLst>
        </p:spPr>
      </p:pic>
      <p:sp>
        <p:nvSpPr>
          <p:cNvPr id="4" name="Pijl-links en -rechts 3"/>
          <p:cNvSpPr/>
          <p:nvPr/>
        </p:nvSpPr>
        <p:spPr>
          <a:xfrm>
            <a:off x="6091011" y="3367704"/>
            <a:ext cx="1657350" cy="816560"/>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347169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500"/>
                                        <p:tgtEl>
                                          <p:spTgt spid="1026"/>
                                        </p:tgtEl>
                                      </p:cBhvr>
                                    </p:animEffect>
                                  </p:childTnLst>
                                </p:cTn>
                              </p:par>
                              <p:par>
                                <p:cTn id="22" presetID="10" presetClass="entr" presetSubtype="0" fill="hold" nodeType="withEffect">
                                  <p:stCondLst>
                                    <p:cond delay="0"/>
                                  </p:stCondLst>
                                  <p:childTnLst>
                                    <p:set>
                                      <p:cBhvr>
                                        <p:cTn id="23" dur="1" fill="hold">
                                          <p:stCondLst>
                                            <p:cond delay="0"/>
                                          </p:stCondLst>
                                        </p:cTn>
                                        <p:tgtEl>
                                          <p:spTgt spid="1028"/>
                                        </p:tgtEl>
                                        <p:attrNameLst>
                                          <p:attrName>style.visibility</p:attrName>
                                        </p:attrNameLst>
                                      </p:cBhvr>
                                      <p:to>
                                        <p:strVal val="visible"/>
                                      </p:to>
                                    </p:set>
                                    <p:animEffect transition="in" filter="fade">
                                      <p:cBhvr>
                                        <p:cTn id="24"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8" grpId="0" animBg="1"/>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hoek 18"/>
          <p:cNvSpPr/>
          <p:nvPr/>
        </p:nvSpPr>
        <p:spPr>
          <a:xfrm>
            <a:off x="2019300" y="5047805"/>
            <a:ext cx="9925050" cy="1121763"/>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5475288" algn="l"/>
              </a:tabLst>
            </a:pPr>
            <a:r>
              <a:rPr lang="nl-BE" sz="4000" dirty="0" smtClean="0">
                <a:latin typeface="Barlow Condensed" panose="00000506000000000000" pitchFamily="2" charset="0"/>
              </a:rPr>
              <a:t>	moeilijk toegankelijk</a:t>
            </a:r>
            <a:endParaRPr lang="nl-BE" sz="4000" dirty="0">
              <a:latin typeface="Barlow Condensed" panose="00000506000000000000" pitchFamily="2" charset="0"/>
            </a:endParaRPr>
          </a:p>
        </p:txBody>
      </p:sp>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60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20</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1" name="Tekstvak 10"/>
          <p:cNvSpPr txBox="1"/>
          <p:nvPr/>
        </p:nvSpPr>
        <p:spPr>
          <a:xfrm>
            <a:off x="2019300" y="1193959"/>
            <a:ext cx="992505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DNA-computer</a:t>
            </a:r>
            <a:endParaRPr lang="nl-BE" sz="5400" dirty="0">
              <a:solidFill>
                <a:schemeClr val="bg1"/>
              </a:solidFill>
              <a:latin typeface="Barlow Condensed" panose="00000506000000000000" pitchFamily="2" charset="0"/>
            </a:endParaRPr>
          </a:p>
        </p:txBody>
      </p:sp>
      <p:sp>
        <p:nvSpPr>
          <p:cNvPr id="13" name="Rechthoek 12"/>
          <p:cNvSpPr/>
          <p:nvPr/>
        </p:nvSpPr>
        <p:spPr>
          <a:xfrm>
            <a:off x="2019300" y="2415227"/>
            <a:ext cx="9925050" cy="1121763"/>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5475288" algn="l"/>
              </a:tabLst>
            </a:pPr>
            <a:r>
              <a:rPr lang="nl-BE" sz="4000" dirty="0" smtClean="0">
                <a:latin typeface="Barlow Condensed" panose="00000506000000000000" pitchFamily="2" charset="0"/>
              </a:rPr>
              <a:t>	DNA kan muteren</a:t>
            </a:r>
            <a:endParaRPr lang="nl-BE" sz="4000" dirty="0">
              <a:latin typeface="Barlow Condensed" panose="00000506000000000000" pitchFamily="2" charset="0"/>
            </a:endParaRPr>
          </a:p>
        </p:txBody>
      </p:sp>
      <p:sp>
        <p:nvSpPr>
          <p:cNvPr id="17" name="Rechthoek 16"/>
          <p:cNvSpPr/>
          <p:nvPr/>
        </p:nvSpPr>
        <p:spPr>
          <a:xfrm>
            <a:off x="2019300" y="3726912"/>
            <a:ext cx="9925050" cy="1121763"/>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5475288" algn="l"/>
              </a:tabLst>
            </a:pPr>
            <a:r>
              <a:rPr lang="nl-BE" sz="4000" dirty="0" smtClean="0">
                <a:latin typeface="Barlow Condensed" panose="00000506000000000000" pitchFamily="2" charset="0"/>
              </a:rPr>
              <a:t>	onbetrouwbare reacties</a:t>
            </a:r>
            <a:endParaRPr lang="nl-BE" sz="4000" dirty="0">
              <a:latin typeface="Barlow Condensed" panose="00000506000000000000" pitchFamily="2" charset="0"/>
            </a:endParaRPr>
          </a:p>
        </p:txBody>
      </p:sp>
      <p:pic>
        <p:nvPicPr>
          <p:cNvPr id="18" name="Picture 4" descr="Problem - Free people icons"/>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19300" y="1491897"/>
            <a:ext cx="4876800" cy="4876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058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3"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4"/>
          </p:nvPr>
        </p:nvSpPr>
        <p:spPr/>
        <p:txBody>
          <a:bodyPr/>
          <a:lstStyle/>
          <a:p>
            <a:fld id="{488C8672-CA28-4FB0-BA1B-D11D790EBBC7}" type="slidenum">
              <a:rPr lang="nl-BE" smtClean="0"/>
              <a:pPr/>
              <a:t>21</a:t>
            </a:fld>
            <a:endParaRPr lang="nl-BE" dirty="0"/>
          </a:p>
        </p:txBody>
      </p:sp>
      <p:sp>
        <p:nvSpPr>
          <p:cNvPr id="3" name="Rechthoek 2"/>
          <p:cNvSpPr/>
          <p:nvPr/>
        </p:nvSpPr>
        <p:spPr>
          <a:xfrm>
            <a:off x="2019300" y="161924"/>
            <a:ext cx="10039350" cy="1323976"/>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6000" dirty="0" smtClean="0">
                <a:latin typeface="Barlow Condensed Medium" panose="00000606000000000000" pitchFamily="2" charset="0"/>
              </a:rPr>
              <a:t>Sleutelboek </a:t>
            </a:r>
            <a:r>
              <a:rPr lang="nl-BE" sz="6000" dirty="0" err="1" smtClean="0">
                <a:latin typeface="Barlow Condensed Medium" panose="00000606000000000000" pitchFamily="2" charset="0"/>
              </a:rPr>
              <a:t>Computerhardware</a:t>
            </a:r>
            <a:r>
              <a:rPr lang="nl-BE" sz="6000" dirty="0" smtClean="0">
                <a:latin typeface="Barlow Condensed Medium" panose="00000606000000000000" pitchFamily="2" charset="0"/>
              </a:rPr>
              <a:t> 3.0</a:t>
            </a:r>
            <a:endParaRPr lang="nl-BE" sz="6000" dirty="0">
              <a:latin typeface="Barlow Condensed Medium" panose="00000606000000000000" pitchFamily="2" charset="0"/>
            </a:endParaRPr>
          </a:p>
        </p:txBody>
      </p:sp>
      <p:sp>
        <p:nvSpPr>
          <p:cNvPr id="4" name="Rechthoek 3"/>
          <p:cNvSpPr/>
          <p:nvPr/>
        </p:nvSpPr>
        <p:spPr>
          <a:xfrm>
            <a:off x="2019300" y="1704974"/>
            <a:ext cx="6248400" cy="3619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2400" dirty="0" smtClean="0">
                <a:latin typeface="Barlow Condensed Medium" panose="00000606000000000000" pitchFamily="2" charset="0"/>
              </a:rPr>
              <a:t>Dit is een begeleidende presentatie bij het hoofdstuk </a:t>
            </a:r>
            <a:r>
              <a:rPr lang="nl-BE" sz="2400" dirty="0" smtClean="0">
                <a:latin typeface="Barlow Condensed Medium" panose="00000606000000000000" pitchFamily="2" charset="0"/>
              </a:rPr>
              <a:t>3.2 van </a:t>
            </a:r>
            <a:r>
              <a:rPr lang="nl-BE" sz="2400" dirty="0" smtClean="0">
                <a:latin typeface="Barlow Condensed Medium" panose="00000606000000000000" pitchFamily="2" charset="0"/>
              </a:rPr>
              <a:t>het Sleutelboek </a:t>
            </a:r>
            <a:r>
              <a:rPr lang="nl-BE" sz="2400" dirty="0" err="1" smtClean="0">
                <a:latin typeface="Barlow Condensed Medium" panose="00000606000000000000" pitchFamily="2" charset="0"/>
              </a:rPr>
              <a:t>Computerhardware</a:t>
            </a:r>
            <a:r>
              <a:rPr lang="nl-BE" sz="2400" dirty="0" smtClean="0">
                <a:latin typeface="Barlow Condensed Medium" panose="00000606000000000000" pitchFamily="2" charset="0"/>
              </a:rPr>
              <a:t> 3.0.  Deze presentatie mag vrij worden gebruikt, aangepast en verspreid. Deze dia bevat de bronvermelding en moet ten allen tijde deel blijven uitmaken van de presentatie.</a:t>
            </a:r>
          </a:p>
          <a:p>
            <a:endParaRPr lang="nl-BE" sz="2400" dirty="0" smtClean="0">
              <a:latin typeface="Barlow Condensed Medium" panose="00000606000000000000" pitchFamily="2" charset="0"/>
            </a:endParaRPr>
          </a:p>
          <a:p>
            <a:r>
              <a:rPr lang="nl-BE" sz="2400" dirty="0" smtClean="0">
                <a:latin typeface="Barlow Condensed Medium" panose="00000606000000000000" pitchFamily="2" charset="0"/>
              </a:rPr>
              <a:t>Meer informatie over de Sleutelboeken is beschikbaar op www.sleutelboek.eu</a:t>
            </a:r>
            <a:endParaRPr lang="nl-BE" sz="2400" dirty="0">
              <a:latin typeface="Barlow Condensed Medium" panose="00000606000000000000" pitchFamily="2" charset="0"/>
            </a:endParaRPr>
          </a:p>
        </p:txBody>
      </p:sp>
      <p:sp>
        <p:nvSpPr>
          <p:cNvPr id="5" name="Rechthoek 4">
            <a:hlinkClick r:id="" action="ppaction://hlinkshowjump?jump=endshow"/>
          </p:cNvPr>
          <p:cNvSpPr/>
          <p:nvPr/>
        </p:nvSpPr>
        <p:spPr>
          <a:xfrm>
            <a:off x="2019300" y="5543549"/>
            <a:ext cx="6324600" cy="1190273"/>
          </a:xfrm>
          <a:prstGeom prst="rect">
            <a:avLst/>
          </a:prstGeom>
          <a:solidFill>
            <a:schemeClr val="accent2"/>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Klik hier om de presentatie af te sluiten</a:t>
            </a:r>
            <a:endParaRPr lang="nl-BE" sz="2400" dirty="0">
              <a:latin typeface="Barlow Condensed Medium" panose="00000606000000000000" pitchFamily="2" charset="0"/>
            </a:endParaRPr>
          </a:p>
        </p:txBody>
      </p:sp>
      <p:sp>
        <p:nvSpPr>
          <p:cNvPr id="6" name="Tekstvak 5"/>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pic>
        <p:nvPicPr>
          <p:cNvPr id="8" name="Afbeelding 7"/>
          <p:cNvPicPr>
            <a:picLocks noChangeAspect="1"/>
          </p:cNvPicPr>
          <p:nvPr/>
        </p:nvPicPr>
        <p:blipFill rotWithShape="1">
          <a:blip r:embed="rId3">
            <a:extLst>
              <a:ext uri="{28A0092B-C50C-407E-A947-70E740481C1C}">
                <a14:useLocalDpi xmlns:a14="http://schemas.microsoft.com/office/drawing/2010/main" val="0"/>
              </a:ext>
            </a:extLst>
          </a:blip>
          <a:srcRect l="436" r="209"/>
          <a:stretch/>
        </p:blipFill>
        <p:spPr>
          <a:xfrm>
            <a:off x="8524875" y="1704974"/>
            <a:ext cx="3533775" cy="5038700"/>
          </a:xfrm>
          <a:prstGeom prst="rect">
            <a:avLst/>
          </a:prstGeom>
        </p:spPr>
      </p:pic>
    </p:spTree>
    <p:extLst>
      <p:ext uri="{BB962C8B-B14F-4D97-AF65-F5344CB8AC3E}">
        <p14:creationId xmlns:p14="http://schemas.microsoft.com/office/powerpoint/2010/main" val="1665642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p:cNvSpPr/>
          <p:nvPr/>
        </p:nvSpPr>
        <p:spPr>
          <a:xfrm>
            <a:off x="2324099" y="2014338"/>
            <a:ext cx="3600000" cy="3600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58</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3</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8" name="Ovaal 7"/>
          <p:cNvSpPr/>
          <p:nvPr/>
        </p:nvSpPr>
        <p:spPr>
          <a:xfrm>
            <a:off x="7915274" y="2014338"/>
            <a:ext cx="3600000" cy="3600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4" name="Pijl-links en -rechts 3"/>
          <p:cNvSpPr/>
          <p:nvPr/>
        </p:nvSpPr>
        <p:spPr>
          <a:xfrm>
            <a:off x="6091011" y="3367704"/>
            <a:ext cx="1657350" cy="816560"/>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pic>
        <p:nvPicPr>
          <p:cNvPr id="11" name="Afbeelding 10" descr="http://vignette3.wikia.nocookie.net/gtawiki/images/c/c9/Computer_Icon.png/revision/latest?cb=20100421004434"/>
          <p:cNvPicPr/>
          <p:nvPr/>
        </p:nvPicPr>
        <p:blipFill>
          <a:blip r:embed="rId3" cstate="print">
            <a:duotone>
              <a:prstClr val="black"/>
              <a:schemeClr val="accent1">
                <a:tint val="45000"/>
                <a:satMod val="400000"/>
              </a:schemeClr>
            </a:duotone>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141352" y="2860382"/>
            <a:ext cx="1965494" cy="1911985"/>
          </a:xfrm>
          <a:prstGeom prst="rect">
            <a:avLst/>
          </a:prstGeom>
          <a:noFill/>
          <a:ln>
            <a:noFill/>
          </a:ln>
        </p:spPr>
      </p:pic>
      <p:pic>
        <p:nvPicPr>
          <p:cNvPr id="12" name="Picture 2" descr="Laptop - Free computer icons"/>
          <p:cNvPicPr>
            <a:picLocks noChangeAspect="1" noChangeArrowheads="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739710" y="2800420"/>
            <a:ext cx="1951127" cy="1951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2058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58</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4</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3" name="Tekstvak 12"/>
          <p:cNvSpPr txBox="1"/>
          <p:nvPr/>
        </p:nvSpPr>
        <p:spPr>
          <a:xfrm>
            <a:off x="2019300" y="1193959"/>
            <a:ext cx="992505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rekening houden met:</a:t>
            </a:r>
            <a:endParaRPr lang="nl-BE" sz="5400" dirty="0">
              <a:solidFill>
                <a:schemeClr val="bg1"/>
              </a:solidFill>
              <a:latin typeface="Barlow Condensed" panose="00000506000000000000" pitchFamily="2" charset="0"/>
            </a:endParaRPr>
          </a:p>
        </p:txBody>
      </p:sp>
      <p:pic>
        <p:nvPicPr>
          <p:cNvPr id="2050" name="Picture 2" descr="Dell Motherboard and Central Processing Unit · Free Stock Phot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6643"/>
          <a:stretch/>
        </p:blipFill>
        <p:spPr bwMode="auto">
          <a:xfrm>
            <a:off x="2006857" y="1193959"/>
            <a:ext cx="9925050" cy="5515451"/>
          </a:xfrm>
          <a:prstGeom prst="rect">
            <a:avLst/>
          </a:prstGeom>
          <a:noFill/>
          <a:extLst>
            <a:ext uri="{909E8E84-426E-40DD-AFC4-6F175D3DCCD1}">
              <a14:hiddenFill xmlns:a14="http://schemas.microsoft.com/office/drawing/2010/main">
                <a:solidFill>
                  <a:srgbClr val="FFFFFF"/>
                </a:solidFill>
              </a14:hiddenFill>
            </a:ext>
          </a:extLst>
        </p:spPr>
      </p:pic>
      <p:sp>
        <p:nvSpPr>
          <p:cNvPr id="7" name="Rechthoek 6"/>
          <p:cNvSpPr/>
          <p:nvPr/>
        </p:nvSpPr>
        <p:spPr>
          <a:xfrm>
            <a:off x="2019300" y="2263140"/>
            <a:ext cx="4789170" cy="1268730"/>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4000" dirty="0" smtClean="0">
                <a:latin typeface="Barlow Condensed" panose="00000506000000000000" pitchFamily="2" charset="0"/>
              </a:rPr>
              <a:t>processorvoet</a:t>
            </a:r>
            <a:endParaRPr lang="nl-BE" sz="4000" dirty="0">
              <a:latin typeface="Barlow Condensed" panose="00000506000000000000" pitchFamily="2" charset="0"/>
            </a:endParaRPr>
          </a:p>
        </p:txBody>
      </p:sp>
      <p:sp>
        <p:nvSpPr>
          <p:cNvPr id="15" name="Rechthoek 14"/>
          <p:cNvSpPr/>
          <p:nvPr/>
        </p:nvSpPr>
        <p:spPr>
          <a:xfrm>
            <a:off x="2019300" y="3790596"/>
            <a:ext cx="4789170" cy="1268730"/>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4000" dirty="0" smtClean="0">
                <a:latin typeface="Barlow Condensed" panose="00000506000000000000" pitchFamily="2" charset="0"/>
              </a:rPr>
              <a:t>aantal processorkernen</a:t>
            </a:r>
            <a:endParaRPr lang="nl-BE" sz="4000" dirty="0">
              <a:latin typeface="Barlow Condensed" panose="00000506000000000000" pitchFamily="2" charset="0"/>
            </a:endParaRPr>
          </a:p>
        </p:txBody>
      </p:sp>
      <p:sp>
        <p:nvSpPr>
          <p:cNvPr id="16" name="Rechthoek 15"/>
          <p:cNvSpPr/>
          <p:nvPr/>
        </p:nvSpPr>
        <p:spPr>
          <a:xfrm>
            <a:off x="7167623" y="3775906"/>
            <a:ext cx="4789170" cy="1268730"/>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4000" dirty="0" smtClean="0">
                <a:latin typeface="Barlow Condensed" panose="00000506000000000000" pitchFamily="2" charset="0"/>
              </a:rPr>
              <a:t>kloksnelheid</a:t>
            </a:r>
            <a:endParaRPr lang="nl-BE" sz="4000" dirty="0">
              <a:latin typeface="Barlow Condensed" panose="00000506000000000000" pitchFamily="2" charset="0"/>
            </a:endParaRPr>
          </a:p>
        </p:txBody>
      </p:sp>
      <p:sp>
        <p:nvSpPr>
          <p:cNvPr id="17" name="Rechthoek 16"/>
          <p:cNvSpPr/>
          <p:nvPr/>
        </p:nvSpPr>
        <p:spPr>
          <a:xfrm>
            <a:off x="2006857" y="5303363"/>
            <a:ext cx="4789170" cy="1268730"/>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4000" dirty="0" smtClean="0">
                <a:latin typeface="Barlow Condensed" panose="00000506000000000000" pitchFamily="2" charset="0"/>
              </a:rPr>
              <a:t>cachegeheugen</a:t>
            </a:r>
            <a:endParaRPr lang="nl-BE" sz="4000" dirty="0">
              <a:latin typeface="Barlow Condensed" panose="00000506000000000000" pitchFamily="2" charset="0"/>
            </a:endParaRPr>
          </a:p>
        </p:txBody>
      </p:sp>
      <p:sp>
        <p:nvSpPr>
          <p:cNvPr id="18" name="Rechthoek 17"/>
          <p:cNvSpPr/>
          <p:nvPr/>
        </p:nvSpPr>
        <p:spPr>
          <a:xfrm>
            <a:off x="7155180" y="5288673"/>
            <a:ext cx="4789170" cy="1268730"/>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4000" dirty="0" smtClean="0">
                <a:latin typeface="Barlow Condensed" panose="00000506000000000000" pitchFamily="2" charset="0"/>
              </a:rPr>
              <a:t>energieverbruik</a:t>
            </a:r>
            <a:endParaRPr lang="nl-BE" sz="4000" dirty="0">
              <a:latin typeface="Barlow Condensed" panose="00000506000000000000" pitchFamily="2" charset="0"/>
            </a:endParaRPr>
          </a:p>
        </p:txBody>
      </p:sp>
      <p:sp>
        <p:nvSpPr>
          <p:cNvPr id="14" name="Rechthoek 13"/>
          <p:cNvSpPr/>
          <p:nvPr/>
        </p:nvSpPr>
        <p:spPr>
          <a:xfrm>
            <a:off x="7155180" y="2263140"/>
            <a:ext cx="4789170" cy="1268730"/>
          </a:xfrm>
          <a:prstGeom prst="rect">
            <a:avLst/>
          </a:prstGeom>
          <a:solidFill>
            <a:srgbClr val="133328">
              <a:alpha val="7803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4000" dirty="0" smtClean="0">
                <a:latin typeface="Barlow Condensed" panose="00000506000000000000" pitchFamily="2" charset="0"/>
              </a:rPr>
              <a:t>merk</a:t>
            </a:r>
            <a:endParaRPr lang="nl-BE" sz="4000" dirty="0">
              <a:latin typeface="Barlow Condensed" panose="00000506000000000000" pitchFamily="2" charset="0"/>
            </a:endParaRPr>
          </a:p>
        </p:txBody>
      </p:sp>
    </p:spTree>
    <p:extLst>
      <p:ext uri="{BB962C8B-B14F-4D97-AF65-F5344CB8AC3E}">
        <p14:creationId xmlns:p14="http://schemas.microsoft.com/office/powerpoint/2010/main" val="3656653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2050"/>
                                        </p:tgtEl>
                                        <p:attrNameLst>
                                          <p:attrName>style.visibility</p:attrName>
                                        </p:attrNameLst>
                                      </p:cBhvr>
                                      <p:to>
                                        <p:strVal val="visible"/>
                                      </p:to>
                                    </p:set>
                                    <p:animEffect transition="in" filter="fade">
                                      <p:cBhvr>
                                        <p:cTn id="16" dur="500"/>
                                        <p:tgtEl>
                                          <p:spTgt spid="205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2050"/>
                                        </p:tgtEl>
                                      </p:cBhvr>
                                    </p:animEffect>
                                    <p:set>
                                      <p:cBhvr>
                                        <p:cTn id="21" dur="1" fill="hold">
                                          <p:stCondLst>
                                            <p:cond delay="499"/>
                                          </p:stCondLst>
                                        </p:cTn>
                                        <p:tgtEl>
                                          <p:spTgt spid="2050"/>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animBg="1"/>
      <p:bldP spid="15" grpId="0" animBg="1"/>
      <p:bldP spid="16" grpId="0" animBg="1"/>
      <p:bldP spid="17" grpId="0" animBg="1"/>
      <p:bldP spid="18"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58</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5</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3" name="Tekstvak 12"/>
          <p:cNvSpPr txBox="1"/>
          <p:nvPr/>
        </p:nvSpPr>
        <p:spPr>
          <a:xfrm>
            <a:off x="2019300" y="1193959"/>
            <a:ext cx="992505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Wet van Moore</a:t>
            </a:r>
            <a:endParaRPr lang="nl-BE" sz="5400" dirty="0">
              <a:solidFill>
                <a:schemeClr val="bg1"/>
              </a:solidFill>
              <a:latin typeface="Barlow Condensed" panose="00000506000000000000" pitchFamily="2" charset="0"/>
            </a:endParaRPr>
          </a:p>
        </p:txBody>
      </p:sp>
      <p:pic>
        <p:nvPicPr>
          <p:cNvPr id="4098" name="Picture 2" descr="Moore's Law is Alive and Well. Charts show it may be dying at Intel… | by  Eric Martin | Predict | Medi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4740" y="2347796"/>
            <a:ext cx="7006590" cy="4283473"/>
          </a:xfrm>
          <a:prstGeom prst="rect">
            <a:avLst/>
          </a:prstGeom>
          <a:noFill/>
          <a:extLst>
            <a:ext uri="{909E8E84-426E-40DD-AFC4-6F175D3DCCD1}">
              <a14:hiddenFill xmlns:a14="http://schemas.microsoft.com/office/drawing/2010/main">
                <a:solidFill>
                  <a:srgbClr val="FFFFFF"/>
                </a:solidFill>
              </a14:hiddenFill>
            </a:ext>
          </a:extLst>
        </p:spPr>
      </p:pic>
      <p:pic>
        <p:nvPicPr>
          <p:cNvPr id="19" name="Afbeelding 18" descr="https://fortunedotcom.files.wordpress.com/2015/05/gordonmoore_1970_lecturing.jpg?quality=80&amp;w=1024"/>
          <p:cNvPicPr/>
          <p:nvPr/>
        </p:nvPicPr>
        <p:blipFill rotWithShape="1">
          <a:blip r:embed="rId4" cstate="print">
            <a:extLst>
              <a:ext uri="{28A0092B-C50C-407E-A947-70E740481C1C}">
                <a14:useLocalDpi xmlns:a14="http://schemas.microsoft.com/office/drawing/2010/main" val="0"/>
              </a:ext>
            </a:extLst>
          </a:blip>
          <a:srcRect l="6577" t="3215" r="3483" b="11084"/>
          <a:stretch/>
        </p:blipFill>
        <p:spPr bwMode="auto">
          <a:xfrm rot="481078">
            <a:off x="9829486" y="3770257"/>
            <a:ext cx="1953733" cy="2489807"/>
          </a:xfrm>
          <a:prstGeom prst="rect">
            <a:avLst/>
          </a:prstGeom>
          <a:noFill/>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38574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500"/>
                                        <p:tgtEl>
                                          <p:spTgt spid="409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6</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3" name="Tekstvak 12"/>
          <p:cNvSpPr txBox="1"/>
          <p:nvPr/>
        </p:nvSpPr>
        <p:spPr>
          <a:xfrm>
            <a:off x="2019300" y="1193959"/>
            <a:ext cx="9925050" cy="923330"/>
          </a:xfrm>
          <a:prstGeom prst="rect">
            <a:avLst/>
          </a:prstGeom>
          <a:noFill/>
        </p:spPr>
        <p:txBody>
          <a:bodyPr wrap="square" rtlCol="0">
            <a:spAutoFit/>
          </a:bodyPr>
          <a:lstStyle/>
          <a:p>
            <a:pPr algn="ctr"/>
            <a:r>
              <a:rPr lang="nl-BE" sz="5400" dirty="0" err="1" smtClean="0">
                <a:solidFill>
                  <a:schemeClr val="bg1"/>
                </a:solidFill>
                <a:latin typeface="Barlow Condensed" panose="00000506000000000000" pitchFamily="2" charset="0"/>
              </a:rPr>
              <a:t>SoC</a:t>
            </a:r>
            <a:r>
              <a:rPr lang="nl-BE" sz="5400" dirty="0" smtClean="0">
                <a:solidFill>
                  <a:schemeClr val="bg1"/>
                </a:solidFill>
                <a:latin typeface="Barlow Condensed" panose="00000506000000000000" pitchFamily="2" charset="0"/>
              </a:rPr>
              <a:t> – system on a chip</a:t>
            </a:r>
            <a:endParaRPr lang="nl-BE" sz="5400" dirty="0">
              <a:solidFill>
                <a:schemeClr val="bg1"/>
              </a:solidFill>
              <a:latin typeface="Barlow Condensed" panose="00000506000000000000" pitchFamily="2" charset="0"/>
            </a:endParaRPr>
          </a:p>
        </p:txBody>
      </p:sp>
      <p:pic>
        <p:nvPicPr>
          <p:cNvPr id="2" name="Afbeelding 1"/>
          <p:cNvPicPr>
            <a:picLocks noChangeAspect="1"/>
          </p:cNvPicPr>
          <p:nvPr/>
        </p:nvPicPr>
        <p:blipFill rotWithShape="1">
          <a:blip r:embed="rId3">
            <a:extLst>
              <a:ext uri="{28A0092B-C50C-407E-A947-70E740481C1C}">
                <a14:useLocalDpi xmlns:a14="http://schemas.microsoft.com/office/drawing/2010/main" val="0"/>
              </a:ext>
            </a:extLst>
          </a:blip>
          <a:srcRect t="30012" b="3581"/>
          <a:stretch/>
        </p:blipFill>
        <p:spPr>
          <a:xfrm>
            <a:off x="2019300" y="2237111"/>
            <a:ext cx="9810750" cy="4343401"/>
          </a:xfrm>
          <a:prstGeom prst="rect">
            <a:avLst/>
          </a:prstGeom>
        </p:spPr>
      </p:pic>
    </p:spTree>
    <p:extLst>
      <p:ext uri="{BB962C8B-B14F-4D97-AF65-F5344CB8AC3E}">
        <p14:creationId xmlns:p14="http://schemas.microsoft.com/office/powerpoint/2010/main" val="1057991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7</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3" name="Tekstvak 12"/>
          <p:cNvSpPr txBox="1"/>
          <p:nvPr/>
        </p:nvSpPr>
        <p:spPr>
          <a:xfrm>
            <a:off x="2019300" y="1193959"/>
            <a:ext cx="9925050" cy="923330"/>
          </a:xfrm>
          <a:prstGeom prst="rect">
            <a:avLst/>
          </a:prstGeom>
          <a:noFill/>
        </p:spPr>
        <p:txBody>
          <a:bodyPr wrap="square" rtlCol="0">
            <a:spAutoFit/>
          </a:bodyPr>
          <a:lstStyle/>
          <a:p>
            <a:pPr algn="ctr"/>
            <a:r>
              <a:rPr lang="nl-BE" sz="5400" dirty="0" err="1" smtClean="0">
                <a:solidFill>
                  <a:schemeClr val="bg1"/>
                </a:solidFill>
                <a:latin typeface="Barlow Condensed" panose="00000506000000000000" pitchFamily="2" charset="0"/>
              </a:rPr>
              <a:t>SoC</a:t>
            </a:r>
            <a:r>
              <a:rPr lang="nl-BE" sz="5400" dirty="0" smtClean="0">
                <a:solidFill>
                  <a:schemeClr val="bg1"/>
                </a:solidFill>
                <a:latin typeface="Barlow Condensed" panose="00000506000000000000" pitchFamily="2" charset="0"/>
              </a:rPr>
              <a:t> – system on a chip</a:t>
            </a:r>
            <a:endParaRPr lang="nl-BE" sz="5400" dirty="0">
              <a:solidFill>
                <a:schemeClr val="bg1"/>
              </a:solidFill>
              <a:latin typeface="Barlow Condensed" panose="00000506000000000000" pitchFamily="2" charset="0"/>
            </a:endParaRPr>
          </a:p>
        </p:txBody>
      </p:sp>
      <p:sp>
        <p:nvSpPr>
          <p:cNvPr id="8" name="Ovaal 7"/>
          <p:cNvSpPr/>
          <p:nvPr/>
        </p:nvSpPr>
        <p:spPr>
          <a:xfrm>
            <a:off x="2221229" y="2345808"/>
            <a:ext cx="3600000" cy="3600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1" name="Ovaal 10"/>
          <p:cNvSpPr/>
          <p:nvPr/>
        </p:nvSpPr>
        <p:spPr>
          <a:xfrm>
            <a:off x="7812404" y="2345808"/>
            <a:ext cx="3600000" cy="3600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4" name="Pijl-links en -rechts 13"/>
          <p:cNvSpPr/>
          <p:nvPr/>
        </p:nvSpPr>
        <p:spPr>
          <a:xfrm>
            <a:off x="5988141" y="3699174"/>
            <a:ext cx="1657350" cy="816560"/>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7" name="Tekstvak 6"/>
          <p:cNvSpPr txBox="1"/>
          <p:nvPr/>
        </p:nvSpPr>
        <p:spPr>
          <a:xfrm>
            <a:off x="3367225" y="2683511"/>
            <a:ext cx="1691640" cy="1015663"/>
          </a:xfrm>
          <a:prstGeom prst="rect">
            <a:avLst/>
          </a:prstGeom>
          <a:noFill/>
        </p:spPr>
        <p:txBody>
          <a:bodyPr wrap="square" rtlCol="0">
            <a:spAutoFit/>
          </a:bodyPr>
          <a:lstStyle/>
          <a:p>
            <a:r>
              <a:rPr lang="nl-BE" sz="6000" dirty="0" smtClean="0">
                <a:latin typeface="Barlow Condensed" panose="00000506000000000000" pitchFamily="2" charset="0"/>
              </a:rPr>
              <a:t>ARM</a:t>
            </a:r>
            <a:endParaRPr lang="nl-BE" sz="6000" dirty="0">
              <a:latin typeface="Barlow Condensed" panose="00000506000000000000" pitchFamily="2" charset="0"/>
            </a:endParaRPr>
          </a:p>
        </p:txBody>
      </p:sp>
      <p:pic>
        <p:nvPicPr>
          <p:cNvPr id="15" name="Picture 4" descr="Bestand:Intel logo (2020, light blue).svg - Wikiped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34275" y="3451524"/>
            <a:ext cx="2804781" cy="1107889"/>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Apple, logo icon - Free download on Iconfind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11930" y="4200214"/>
            <a:ext cx="1502385" cy="1502385"/>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s://logos-world.net/wp-content/uploads/2022/11/Qualcomm-Emblem.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54877" y="4515734"/>
            <a:ext cx="1767409" cy="994167"/>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File:Cortex Logo.svg - Wikimedia Common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25786"/>
          <a:stretch/>
        </p:blipFill>
        <p:spPr bwMode="auto">
          <a:xfrm>
            <a:off x="3076739" y="3737688"/>
            <a:ext cx="1800311" cy="632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9334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nodeType="withEffect">
                                  <p:stCondLst>
                                    <p:cond delay="0"/>
                                  </p:stCondLst>
                                  <p:childTnLst>
                                    <p:set>
                                      <p:cBhvr>
                                        <p:cTn id="22" dur="1" fill="hold">
                                          <p:stCondLst>
                                            <p:cond delay="0"/>
                                          </p:stCondLst>
                                        </p:cTn>
                                        <p:tgtEl>
                                          <p:spTgt spid="6154"/>
                                        </p:tgtEl>
                                        <p:attrNameLst>
                                          <p:attrName>style.visibility</p:attrName>
                                        </p:attrNameLst>
                                      </p:cBhvr>
                                      <p:to>
                                        <p:strVal val="visible"/>
                                      </p:to>
                                    </p:set>
                                    <p:animEffect transition="in" filter="fade">
                                      <p:cBhvr>
                                        <p:cTn id="23" dur="500"/>
                                        <p:tgtEl>
                                          <p:spTgt spid="6154"/>
                                        </p:tgtEl>
                                      </p:cBhvr>
                                    </p:animEffect>
                                  </p:childTnLst>
                                </p:cTn>
                              </p:par>
                              <p:par>
                                <p:cTn id="24" presetID="10" presetClass="entr" presetSubtype="0" fill="hold" nodeType="withEffect">
                                  <p:stCondLst>
                                    <p:cond delay="0"/>
                                  </p:stCondLst>
                                  <p:childTnLst>
                                    <p:set>
                                      <p:cBhvr>
                                        <p:cTn id="25" dur="1" fill="hold">
                                          <p:stCondLst>
                                            <p:cond delay="0"/>
                                          </p:stCondLst>
                                        </p:cTn>
                                        <p:tgtEl>
                                          <p:spTgt spid="6152"/>
                                        </p:tgtEl>
                                        <p:attrNameLst>
                                          <p:attrName>style.visibility</p:attrName>
                                        </p:attrNameLst>
                                      </p:cBhvr>
                                      <p:to>
                                        <p:strVal val="visible"/>
                                      </p:to>
                                    </p:set>
                                    <p:animEffect transition="in" filter="fade">
                                      <p:cBhvr>
                                        <p:cTn id="26" dur="500"/>
                                        <p:tgtEl>
                                          <p:spTgt spid="6152"/>
                                        </p:tgtEl>
                                      </p:cBhvr>
                                    </p:animEffect>
                                  </p:childTnLst>
                                </p:cTn>
                              </p:par>
                              <p:par>
                                <p:cTn id="27" presetID="10" presetClass="entr" presetSubtype="0" fill="hold" nodeType="withEffect">
                                  <p:stCondLst>
                                    <p:cond delay="0"/>
                                  </p:stCondLst>
                                  <p:childTnLst>
                                    <p:set>
                                      <p:cBhvr>
                                        <p:cTn id="28" dur="1" fill="hold">
                                          <p:stCondLst>
                                            <p:cond delay="0"/>
                                          </p:stCondLst>
                                        </p:cTn>
                                        <p:tgtEl>
                                          <p:spTgt spid="6146"/>
                                        </p:tgtEl>
                                        <p:attrNameLst>
                                          <p:attrName>style.visibility</p:attrName>
                                        </p:attrNameLst>
                                      </p:cBhvr>
                                      <p:to>
                                        <p:strVal val="visible"/>
                                      </p:to>
                                    </p:set>
                                    <p:animEffect transition="in" filter="fade">
                                      <p:cBhvr>
                                        <p:cTn id="29"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4"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8</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pic>
        <p:nvPicPr>
          <p:cNvPr id="7172" name="Picture 4" descr="ENIAC | History, Computer, Stands For, Machine, &amp; Facts | Britannica"/>
          <p:cNvPicPr>
            <a:picLocks noChangeAspect="1" noChangeArrowheads="1"/>
          </p:cNvPicPr>
          <p:nvPr/>
        </p:nvPicPr>
        <p:blipFill rotWithShape="1">
          <a:blip r:embed="rId3">
            <a:extLst>
              <a:ext uri="{28A0092B-C50C-407E-A947-70E740481C1C}">
                <a14:useLocalDpi xmlns:a14="http://schemas.microsoft.com/office/drawing/2010/main" val="0"/>
              </a:ext>
            </a:extLst>
          </a:blip>
          <a:srcRect t="21992" b="7443"/>
          <a:stretch/>
        </p:blipFill>
        <p:spPr bwMode="auto">
          <a:xfrm>
            <a:off x="2019300" y="1211580"/>
            <a:ext cx="9925050" cy="5497830"/>
          </a:xfrm>
          <a:prstGeom prst="rect">
            <a:avLst/>
          </a:prstGeom>
          <a:noFill/>
          <a:extLst>
            <a:ext uri="{909E8E84-426E-40DD-AFC4-6F175D3DCCD1}">
              <a14:hiddenFill xmlns:a14="http://schemas.microsoft.com/office/drawing/2010/main">
                <a:solidFill>
                  <a:srgbClr val="FFFFFF"/>
                </a:solidFill>
              </a14:hiddenFill>
            </a:ext>
          </a:extLst>
        </p:spPr>
      </p:pic>
      <p:sp>
        <p:nvSpPr>
          <p:cNvPr id="17" name="Rechthoek 16"/>
          <p:cNvSpPr/>
          <p:nvPr/>
        </p:nvSpPr>
        <p:spPr>
          <a:xfrm>
            <a:off x="2132587" y="5795009"/>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1</a:t>
            </a:r>
            <a:r>
              <a:rPr lang="nl-BE" sz="4000" baseline="30000" dirty="0" smtClean="0">
                <a:latin typeface="Barlow Condensed" panose="00000506000000000000" pitchFamily="2" charset="0"/>
              </a:rPr>
              <a:t>ste</a:t>
            </a:r>
            <a:r>
              <a:rPr lang="nl-BE" sz="4000" dirty="0" smtClean="0">
                <a:latin typeface="Barlow Condensed" panose="00000506000000000000" pitchFamily="2" charset="0"/>
              </a:rPr>
              <a:t> generatie</a:t>
            </a:r>
            <a:endParaRPr lang="nl-BE" sz="4000" dirty="0">
              <a:latin typeface="Barlow Condensed" panose="00000506000000000000" pitchFamily="2" charset="0"/>
            </a:endParaRPr>
          </a:p>
        </p:txBody>
      </p:sp>
      <p:sp>
        <p:nvSpPr>
          <p:cNvPr id="18" name="Rechthoek 17"/>
          <p:cNvSpPr/>
          <p:nvPr/>
        </p:nvSpPr>
        <p:spPr>
          <a:xfrm>
            <a:off x="5439159"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buislampen</a:t>
            </a:r>
            <a:endParaRPr lang="nl-BE" sz="4000" dirty="0">
              <a:latin typeface="Barlow Condensed" panose="00000506000000000000" pitchFamily="2" charset="0"/>
            </a:endParaRPr>
          </a:p>
        </p:txBody>
      </p:sp>
      <p:sp>
        <p:nvSpPr>
          <p:cNvPr id="19" name="Rechthoek 18"/>
          <p:cNvSpPr/>
          <p:nvPr/>
        </p:nvSpPr>
        <p:spPr>
          <a:xfrm>
            <a:off x="8745731"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voor 1956</a:t>
            </a:r>
            <a:endParaRPr lang="nl-BE" sz="4000" dirty="0">
              <a:latin typeface="Barlow Condensed" panose="00000506000000000000" pitchFamily="2" charset="0"/>
            </a:endParaRPr>
          </a:p>
        </p:txBody>
      </p:sp>
    </p:spTree>
    <p:extLst>
      <p:ext uri="{BB962C8B-B14F-4D97-AF65-F5344CB8AC3E}">
        <p14:creationId xmlns:p14="http://schemas.microsoft.com/office/powerpoint/2010/main" val="610762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fade">
                                      <p:cBhvr>
                                        <p:cTn id="7" dur="500"/>
                                        <p:tgtEl>
                                          <p:spTgt spid="717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Metrovick 950 - 1st fully transistor computer, year 1956, Manchester"/>
          <p:cNvPicPr>
            <a:picLocks noChangeAspect="1" noChangeArrowheads="1"/>
          </p:cNvPicPr>
          <p:nvPr/>
        </p:nvPicPr>
        <p:blipFill rotWithShape="1">
          <a:blip r:embed="rId3">
            <a:extLst>
              <a:ext uri="{28A0092B-C50C-407E-A947-70E740481C1C}">
                <a14:useLocalDpi xmlns:a14="http://schemas.microsoft.com/office/drawing/2010/main" val="0"/>
              </a:ext>
            </a:extLst>
          </a:blip>
          <a:srcRect t="17140" b="9157"/>
          <a:stretch/>
        </p:blipFill>
        <p:spPr bwMode="auto">
          <a:xfrm>
            <a:off x="2019300" y="1245711"/>
            <a:ext cx="9925050" cy="5406390"/>
          </a:xfrm>
          <a:prstGeom prst="rect">
            <a:avLst/>
          </a:prstGeom>
          <a:noFill/>
          <a:extLst>
            <a:ext uri="{909E8E84-426E-40DD-AFC4-6F175D3DCCD1}">
              <a14:hiddenFill xmlns:a14="http://schemas.microsoft.com/office/drawing/2010/main">
                <a:solidFill>
                  <a:srgbClr val="FFFFFF"/>
                </a:solidFill>
              </a14:hiddenFill>
            </a:ext>
          </a:extLst>
        </p:spPr>
      </p:pic>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59</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9</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3.2 Processoren op de markt</a:t>
            </a:r>
            <a:endParaRPr lang="nl-BE" sz="3600" dirty="0">
              <a:latin typeface="Barlow Condensed Medium" panose="00000606000000000000" pitchFamily="2" charset="0"/>
            </a:endParaRPr>
          </a:p>
        </p:txBody>
      </p:sp>
      <p:sp>
        <p:nvSpPr>
          <p:cNvPr id="17" name="Rechthoek 16"/>
          <p:cNvSpPr/>
          <p:nvPr/>
        </p:nvSpPr>
        <p:spPr>
          <a:xfrm>
            <a:off x="2132587" y="5795009"/>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2de generatie</a:t>
            </a:r>
            <a:endParaRPr lang="nl-BE" sz="4000" dirty="0">
              <a:latin typeface="Barlow Condensed" panose="00000506000000000000" pitchFamily="2" charset="0"/>
            </a:endParaRPr>
          </a:p>
        </p:txBody>
      </p:sp>
      <p:sp>
        <p:nvSpPr>
          <p:cNvPr id="18" name="Rechthoek 17"/>
          <p:cNvSpPr/>
          <p:nvPr/>
        </p:nvSpPr>
        <p:spPr>
          <a:xfrm>
            <a:off x="5439159"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transistoren</a:t>
            </a:r>
            <a:endParaRPr lang="nl-BE" sz="4000" dirty="0">
              <a:latin typeface="Barlow Condensed" panose="00000506000000000000" pitchFamily="2" charset="0"/>
            </a:endParaRPr>
          </a:p>
        </p:txBody>
      </p:sp>
      <p:sp>
        <p:nvSpPr>
          <p:cNvPr id="19" name="Rechthoek 18"/>
          <p:cNvSpPr/>
          <p:nvPr/>
        </p:nvSpPr>
        <p:spPr>
          <a:xfrm>
            <a:off x="8745731" y="5795008"/>
            <a:ext cx="3106163" cy="77708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nl-BE" sz="4000" dirty="0" smtClean="0">
                <a:latin typeface="Barlow Condensed" panose="00000506000000000000" pitchFamily="2" charset="0"/>
              </a:rPr>
              <a:t>1956 - 1964</a:t>
            </a:r>
            <a:endParaRPr lang="nl-BE" sz="4000" dirty="0">
              <a:latin typeface="Barlow Condensed" panose="00000506000000000000" pitchFamily="2" charset="0"/>
            </a:endParaRPr>
          </a:p>
        </p:txBody>
      </p:sp>
    </p:spTree>
    <p:extLst>
      <p:ext uri="{BB962C8B-B14F-4D97-AF65-F5344CB8AC3E}">
        <p14:creationId xmlns:p14="http://schemas.microsoft.com/office/powerpoint/2010/main" val="2816744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500"/>
                                        <p:tgtEl>
                                          <p:spTgt spid="819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theme/theme1.xml><?xml version="1.0" encoding="utf-8"?>
<a:theme xmlns:a="http://schemas.openxmlformats.org/drawingml/2006/main" name="Kantoorthema">
  <a:themeElements>
    <a:clrScheme name="Aangepast 2">
      <a:dk1>
        <a:srgbClr val="133328"/>
      </a:dk1>
      <a:lt1>
        <a:srgbClr val="CCECE1"/>
      </a:lt1>
      <a:dk2>
        <a:srgbClr val="133328"/>
      </a:dk2>
      <a:lt2>
        <a:srgbClr val="CCECE1"/>
      </a:lt2>
      <a:accent1>
        <a:srgbClr val="133328"/>
      </a:accent1>
      <a:accent2>
        <a:srgbClr val="24624D"/>
      </a:accent2>
      <a:accent3>
        <a:srgbClr val="3A9C7B"/>
      </a:accent3>
      <a:accent4>
        <a:srgbClr val="84D2B8"/>
      </a:accent4>
      <a:accent5>
        <a:srgbClr val="C2E8DB"/>
      </a:accent5>
      <a:accent6>
        <a:srgbClr val="CCECE1"/>
      </a:accent6>
      <a:hlink>
        <a:srgbClr val="92D050"/>
      </a:hlink>
      <a:folHlink>
        <a:srgbClr val="92D05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565</TotalTime>
  <Words>1933</Words>
  <Application>Microsoft Office PowerPoint</Application>
  <PresentationFormat>Breedbeeld</PresentationFormat>
  <Paragraphs>196</Paragraphs>
  <Slides>21</Slides>
  <Notes>21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21</vt:i4>
      </vt:variant>
    </vt:vector>
  </HeadingPairs>
  <TitlesOfParts>
    <vt:vector size="27" baseType="lpstr">
      <vt:lpstr>Arial</vt:lpstr>
      <vt:lpstr>Barlow Condensed</vt:lpstr>
      <vt:lpstr>Barlow Condensed Medium</vt:lpstr>
      <vt:lpstr>Calibri</vt:lpstr>
      <vt:lpstr>Wingdings</vt:lpstr>
      <vt:lpstr>Kantoorthema</vt:lpstr>
      <vt:lpstr>3.2 Processoren op de markt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Marc</dc:creator>
  <cp:lastModifiedBy>Marc</cp:lastModifiedBy>
  <cp:revision>35</cp:revision>
  <dcterms:created xsi:type="dcterms:W3CDTF">2023-03-10T12:40:01Z</dcterms:created>
  <dcterms:modified xsi:type="dcterms:W3CDTF">2023-04-24T21:18:55Z</dcterms:modified>
</cp:coreProperties>
</file>